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324" r:id="rId2"/>
    <p:sldId id="334" r:id="rId3"/>
    <p:sldId id="378" r:id="rId4"/>
    <p:sldId id="384" r:id="rId5"/>
    <p:sldId id="390" r:id="rId6"/>
    <p:sldId id="385" r:id="rId7"/>
    <p:sldId id="391" r:id="rId8"/>
    <p:sldId id="392" r:id="rId9"/>
    <p:sldId id="379" r:id="rId10"/>
    <p:sldId id="380" r:id="rId11"/>
    <p:sldId id="387" r:id="rId12"/>
    <p:sldId id="381" r:id="rId13"/>
    <p:sldId id="383" r:id="rId14"/>
    <p:sldId id="382" r:id="rId15"/>
    <p:sldId id="389" r:id="rId16"/>
    <p:sldId id="388" r:id="rId17"/>
    <p:sldId id="266" r:id="rId1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2CD"/>
    <a:srgbClr val="FF5050"/>
    <a:srgbClr val="72D143"/>
    <a:srgbClr val="00CDC8"/>
    <a:srgbClr val="008E47"/>
    <a:srgbClr val="00C5C0"/>
    <a:srgbClr val="CCFFFF"/>
    <a:srgbClr val="9CDF7B"/>
    <a:srgbClr val="B8E8A0"/>
    <a:srgbClr val="D4F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86702" autoAdjust="0"/>
  </p:normalViewPr>
  <p:slideViewPr>
    <p:cSldViewPr snapToGrid="0">
      <p:cViewPr>
        <p:scale>
          <a:sx n="57" d="100"/>
          <a:sy n="57" d="100"/>
        </p:scale>
        <p:origin x="10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quiaragua\Pictures\uruguay\Objetos%20Presentaci&#243;n%20RED2018%20-%20Urugua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185236247818675E-2"/>
          <c:y val="3.8131663540453671E-2"/>
          <c:w val="0.65495582411597708"/>
          <c:h val="0.87674291059045351"/>
        </c:manualLayout>
      </c:layout>
      <c:lineChart>
        <c:grouping val="standard"/>
        <c:varyColors val="0"/>
        <c:ser>
          <c:idx val="0"/>
          <c:order val="0"/>
          <c:tx>
            <c:strRef>
              <c:f>'Gráfico 1.1'!$U$2</c:f>
              <c:strCache>
                <c:ptCount val="1"/>
                <c:pt idx="0">
                  <c:v>América Latina</c:v>
                </c:pt>
              </c:strCache>
            </c:strRef>
          </c:tx>
          <c:spPr>
            <a:ln w="4762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'Gráfico 1.1'!$A$13:$A$67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'Gráfico 1.1'!$U$13:$U$67</c:f>
              <c:numCache>
                <c:formatCode>0.00</c:formatCode>
                <c:ptCount val="55"/>
                <c:pt idx="0">
                  <c:v>0.18823387467733907</c:v>
                </c:pt>
                <c:pt idx="1">
                  <c:v>0.18735945162402079</c:v>
                </c:pt>
                <c:pt idx="2">
                  <c:v>0.18739184163666489</c:v>
                </c:pt>
                <c:pt idx="3">
                  <c:v>0.18648217897171618</c:v>
                </c:pt>
                <c:pt idx="4">
                  <c:v>0.18514154959608783</c:v>
                </c:pt>
                <c:pt idx="5">
                  <c:v>0.1780226329483357</c:v>
                </c:pt>
                <c:pt idx="6">
                  <c:v>0.17358164349623842</c:v>
                </c:pt>
                <c:pt idx="7">
                  <c:v>0.17460039752007783</c:v>
                </c:pt>
                <c:pt idx="8">
                  <c:v>0.17163012997016339</c:v>
                </c:pt>
                <c:pt idx="9">
                  <c:v>0.17537835209815289</c:v>
                </c:pt>
                <c:pt idx="10">
                  <c:v>0.18264224090834433</c:v>
                </c:pt>
                <c:pt idx="11">
                  <c:v>0.18367611996874808</c:v>
                </c:pt>
                <c:pt idx="12">
                  <c:v>0.18143761071667927</c:v>
                </c:pt>
                <c:pt idx="13">
                  <c:v>0.18344554575364652</c:v>
                </c:pt>
                <c:pt idx="14">
                  <c:v>0.19199878200881199</c:v>
                </c:pt>
                <c:pt idx="15">
                  <c:v>0.19239392505379199</c:v>
                </c:pt>
                <c:pt idx="16">
                  <c:v>0.19166880844785647</c:v>
                </c:pt>
                <c:pt idx="17">
                  <c:v>0.19140074387967806</c:v>
                </c:pt>
                <c:pt idx="18">
                  <c:v>0.18597255482047129</c:v>
                </c:pt>
                <c:pt idx="19">
                  <c:v>0.18595410643370403</c:v>
                </c:pt>
                <c:pt idx="20">
                  <c:v>0.19662299778396211</c:v>
                </c:pt>
                <c:pt idx="21">
                  <c:v>0.19297367410991281</c:v>
                </c:pt>
                <c:pt idx="22">
                  <c:v>0.19045371908122394</c:v>
                </c:pt>
                <c:pt idx="23">
                  <c:v>0.17838393306754127</c:v>
                </c:pt>
                <c:pt idx="24">
                  <c:v>0.16792071202493838</c:v>
                </c:pt>
                <c:pt idx="25">
                  <c:v>0.16127842493402864</c:v>
                </c:pt>
                <c:pt idx="26">
                  <c:v>0.16303994282192291</c:v>
                </c:pt>
                <c:pt idx="27">
                  <c:v>0.16333095174829845</c:v>
                </c:pt>
                <c:pt idx="28">
                  <c:v>0.15807951959045408</c:v>
                </c:pt>
                <c:pt idx="29">
                  <c:v>0.1561905164168336</c:v>
                </c:pt>
                <c:pt idx="30">
                  <c:v>0.15732208540001913</c:v>
                </c:pt>
                <c:pt idx="31">
                  <c:v>0.16552977021040455</c:v>
                </c:pt>
                <c:pt idx="32">
                  <c:v>0.16918677388922376</c:v>
                </c:pt>
                <c:pt idx="33">
                  <c:v>0.17240361143166641</c:v>
                </c:pt>
                <c:pt idx="34">
                  <c:v>0.17773119812405869</c:v>
                </c:pt>
                <c:pt idx="35">
                  <c:v>0.18249626627303525</c:v>
                </c:pt>
                <c:pt idx="36">
                  <c:v>0.18713520110087087</c:v>
                </c:pt>
                <c:pt idx="37">
                  <c:v>0.18457706424383549</c:v>
                </c:pt>
                <c:pt idx="38">
                  <c:v>0.17774998897938837</c:v>
                </c:pt>
                <c:pt idx="39">
                  <c:v>0.17222214835243763</c:v>
                </c:pt>
                <c:pt idx="40">
                  <c:v>0.16959721166838315</c:v>
                </c:pt>
                <c:pt idx="41">
                  <c:v>0.16830971130390451</c:v>
                </c:pt>
                <c:pt idx="42">
                  <c:v>0.16950229134617978</c:v>
                </c:pt>
                <c:pt idx="43">
                  <c:v>0.17288443422012234</c:v>
                </c:pt>
                <c:pt idx="44">
                  <c:v>0.1780487414799532</c:v>
                </c:pt>
                <c:pt idx="45">
                  <c:v>0.18365106130728481</c:v>
                </c:pt>
                <c:pt idx="46">
                  <c:v>0.19451549959501802</c:v>
                </c:pt>
                <c:pt idx="47">
                  <c:v>0.20595192651831734</c:v>
                </c:pt>
                <c:pt idx="48">
                  <c:v>0.21592346556788602</c:v>
                </c:pt>
                <c:pt idx="49">
                  <c:v>0.22886644257720476</c:v>
                </c:pt>
                <c:pt idx="50">
                  <c:v>0.24520570092490723</c:v>
                </c:pt>
                <c:pt idx="51">
                  <c:v>0.25920639292798137</c:v>
                </c:pt>
                <c:pt idx="52">
                  <c:v>0.25929882963359596</c:v>
                </c:pt>
                <c:pt idx="53">
                  <c:v>0.26378153087289741</c:v>
                </c:pt>
                <c:pt idx="54">
                  <c:v>0.26386629174471393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7D-4194-A463-78552BC4DB53}"/>
            </c:ext>
          </c:extLst>
        </c:ser>
        <c:ser>
          <c:idx val="3"/>
          <c:order val="1"/>
          <c:tx>
            <c:v>Uruguay</c:v>
          </c:tx>
          <c:spPr>
            <a:ln w="25400" cap="rnd">
              <a:solidFill>
                <a:srgbClr val="DA1C5C"/>
              </a:solidFill>
              <a:round/>
            </a:ln>
            <a:effectLst/>
          </c:spPr>
          <c:marker>
            <c:symbol val="none"/>
          </c:marker>
          <c:cat>
            <c:numRef>
              <c:f>'Gráfico 1.1'!$A$13:$A$67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'Gráfico 1.1'!$S$13:$S$67</c:f>
              <c:numCache>
                <c:formatCode>0.00</c:formatCode>
                <c:ptCount val="55"/>
                <c:pt idx="0">
                  <c:v>0.40328379957407401</c:v>
                </c:pt>
                <c:pt idx="1">
                  <c:v>0.40034302368070901</c:v>
                </c:pt>
                <c:pt idx="2">
                  <c:v>0.38562541176224202</c:v>
                </c:pt>
                <c:pt idx="3">
                  <c:v>0.35983677214390902</c:v>
                </c:pt>
                <c:pt idx="4">
                  <c:v>0.35555359969441103</c:v>
                </c:pt>
                <c:pt idx="5">
                  <c:v>0.32991911473992103</c:v>
                </c:pt>
                <c:pt idx="6">
                  <c:v>0.32429347191579999</c:v>
                </c:pt>
                <c:pt idx="7">
                  <c:v>0.304313325456112</c:v>
                </c:pt>
                <c:pt idx="8">
                  <c:v>0.29441698307046299</c:v>
                </c:pt>
                <c:pt idx="9">
                  <c:v>0.30575679612858597</c:v>
                </c:pt>
                <c:pt idx="10">
                  <c:v>0.330383815498897</c:v>
                </c:pt>
                <c:pt idx="11">
                  <c:v>0.32388890625244798</c:v>
                </c:pt>
                <c:pt idx="12">
                  <c:v>0.302328459136602</c:v>
                </c:pt>
                <c:pt idx="13">
                  <c:v>0.29905389542525801</c:v>
                </c:pt>
                <c:pt idx="14">
                  <c:v>0.299792749541332</c:v>
                </c:pt>
                <c:pt idx="15">
                  <c:v>0.311689746767353</c:v>
                </c:pt>
                <c:pt idx="16">
                  <c:v>0.302447395065088</c:v>
                </c:pt>
                <c:pt idx="17">
                  <c:v>0.28613597678863101</c:v>
                </c:pt>
                <c:pt idx="18">
                  <c:v>0.28803547443591598</c:v>
                </c:pt>
                <c:pt idx="19">
                  <c:v>0.30536084893405402</c:v>
                </c:pt>
                <c:pt idx="20">
                  <c:v>0.33167434710510502</c:v>
                </c:pt>
                <c:pt idx="21">
                  <c:v>0.329577996854865</c:v>
                </c:pt>
                <c:pt idx="22">
                  <c:v>0.30309199573555801</c:v>
                </c:pt>
                <c:pt idx="23">
                  <c:v>0.26076983500586598</c:v>
                </c:pt>
                <c:pt idx="24">
                  <c:v>0.23792315327212499</c:v>
                </c:pt>
                <c:pt idx="25">
                  <c:v>0.228640146498893</c:v>
                </c:pt>
                <c:pt idx="26">
                  <c:v>0.25122708864671101</c:v>
                </c:pt>
                <c:pt idx="27">
                  <c:v>0.26832380829936198</c:v>
                </c:pt>
                <c:pt idx="28">
                  <c:v>0.25907160139820501</c:v>
                </c:pt>
                <c:pt idx="29">
                  <c:v>0.25320430922290699</c:v>
                </c:pt>
                <c:pt idx="30">
                  <c:v>0.246247243877251</c:v>
                </c:pt>
                <c:pt idx="31">
                  <c:v>0.25899266967738699</c:v>
                </c:pt>
                <c:pt idx="32">
                  <c:v>0.28032983015705598</c:v>
                </c:pt>
                <c:pt idx="33">
                  <c:v>0.28473871976558301</c:v>
                </c:pt>
                <c:pt idx="34">
                  <c:v>0.29908991069896301</c:v>
                </c:pt>
                <c:pt idx="35">
                  <c:v>0.29065282057884001</c:v>
                </c:pt>
                <c:pt idx="36">
                  <c:v>0.29810055577985201</c:v>
                </c:pt>
                <c:pt idx="37">
                  <c:v>0.29038987952373901</c:v>
                </c:pt>
                <c:pt idx="38">
                  <c:v>0.28452628287889498</c:v>
                </c:pt>
                <c:pt idx="39">
                  <c:v>0.25886354042631199</c:v>
                </c:pt>
                <c:pt idx="40">
                  <c:v>0.23767660846732599</c:v>
                </c:pt>
                <c:pt idx="41">
                  <c:v>0.22540976032333901</c:v>
                </c:pt>
                <c:pt idx="42">
                  <c:v>0.2037254771351</c:v>
                </c:pt>
                <c:pt idx="43">
                  <c:v>0.19858573572799601</c:v>
                </c:pt>
                <c:pt idx="44">
                  <c:v>0.19984279847582401</c:v>
                </c:pt>
                <c:pt idx="45">
                  <c:v>0.202991270948394</c:v>
                </c:pt>
                <c:pt idx="46">
                  <c:v>0.21243920812640099</c:v>
                </c:pt>
                <c:pt idx="47">
                  <c:v>0.23252258631998199</c:v>
                </c:pt>
                <c:pt idx="48">
                  <c:v>0.265718795265036</c:v>
                </c:pt>
                <c:pt idx="49">
                  <c:v>0.29701808205512598</c:v>
                </c:pt>
                <c:pt idx="50">
                  <c:v>0.331833016019424</c:v>
                </c:pt>
                <c:pt idx="51">
                  <c:v>0.36032266681665898</c:v>
                </c:pt>
                <c:pt idx="52">
                  <c:v>0.36785861836844203</c:v>
                </c:pt>
                <c:pt idx="53">
                  <c:v>0.38595062130488</c:v>
                </c:pt>
                <c:pt idx="54">
                  <c:v>0.39002985916764799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7D-4194-A463-78552BC4DB53}"/>
            </c:ext>
          </c:extLst>
        </c:ser>
        <c:ser>
          <c:idx val="4"/>
          <c:order val="2"/>
          <c:tx>
            <c:strRef>
              <c:f>'Gráfico 1.1'!$D$2</c:f>
              <c:strCache>
                <c:ptCount val="1"/>
                <c:pt idx="0">
                  <c:v>Brasil</c:v>
                </c:pt>
              </c:strCache>
            </c:strRef>
          </c:tx>
          <c:spPr>
            <a:ln w="2222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'Gráfico 1.1'!$A$13:$A$67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'Gráfico 1.1'!$D$13:$D$67</c:f>
              <c:numCache>
                <c:formatCode>0.00</c:formatCode>
                <c:ptCount val="55"/>
                <c:pt idx="0">
                  <c:v>0.13994857236080499</c:v>
                </c:pt>
                <c:pt idx="1">
                  <c:v>0.14638368057592899</c:v>
                </c:pt>
                <c:pt idx="2">
                  <c:v>0.14557775040184501</c:v>
                </c:pt>
                <c:pt idx="3">
                  <c:v>0.138741953128556</c:v>
                </c:pt>
                <c:pt idx="4">
                  <c:v>0.13493363506823999</c:v>
                </c:pt>
                <c:pt idx="5">
                  <c:v>0.12779582659015601</c:v>
                </c:pt>
                <c:pt idx="6">
                  <c:v>0.125793979773419</c:v>
                </c:pt>
                <c:pt idx="7">
                  <c:v>0.128219904682291</c:v>
                </c:pt>
                <c:pt idx="8">
                  <c:v>0.130537490165304</c:v>
                </c:pt>
                <c:pt idx="9">
                  <c:v>0.130784440756047</c:v>
                </c:pt>
                <c:pt idx="10">
                  <c:v>0.14644821960836699</c:v>
                </c:pt>
                <c:pt idx="11">
                  <c:v>0.15544077535554901</c:v>
                </c:pt>
                <c:pt idx="12">
                  <c:v>0.16283524225693899</c:v>
                </c:pt>
                <c:pt idx="13">
                  <c:v>0.173479386810586</c:v>
                </c:pt>
                <c:pt idx="14">
                  <c:v>0.184377360252025</c:v>
                </c:pt>
                <c:pt idx="15">
                  <c:v>0.19155746979503999</c:v>
                </c:pt>
                <c:pt idx="16">
                  <c:v>0.19585467875107601</c:v>
                </c:pt>
                <c:pt idx="17">
                  <c:v>0.19098849877365501</c:v>
                </c:pt>
                <c:pt idx="18">
                  <c:v>0.18370519996835</c:v>
                </c:pt>
                <c:pt idx="19">
                  <c:v>0.186728750931965</c:v>
                </c:pt>
                <c:pt idx="20">
                  <c:v>0.18850446113505501</c:v>
                </c:pt>
                <c:pt idx="21">
                  <c:v>0.183093949601005</c:v>
                </c:pt>
                <c:pt idx="22">
                  <c:v>0.189686472524879</c:v>
                </c:pt>
                <c:pt idx="23">
                  <c:v>0.17594390381184899</c:v>
                </c:pt>
                <c:pt idx="24">
                  <c:v>0.17003361758003299</c:v>
                </c:pt>
                <c:pt idx="25">
                  <c:v>0.16927476443109599</c:v>
                </c:pt>
                <c:pt idx="26">
                  <c:v>0.18382424664753899</c:v>
                </c:pt>
                <c:pt idx="27">
                  <c:v>0.18236873936765199</c:v>
                </c:pt>
                <c:pt idx="28">
                  <c:v>0.17614936114461799</c:v>
                </c:pt>
                <c:pt idx="29">
                  <c:v>0.17055357325756601</c:v>
                </c:pt>
                <c:pt idx="30">
                  <c:v>0.161814405244468</c:v>
                </c:pt>
                <c:pt idx="31">
                  <c:v>0.171565897983885</c:v>
                </c:pt>
                <c:pt idx="32">
                  <c:v>0.17076659227543201</c:v>
                </c:pt>
                <c:pt idx="33">
                  <c:v>0.17746497624059601</c:v>
                </c:pt>
                <c:pt idx="34">
                  <c:v>0.19055428563908</c:v>
                </c:pt>
                <c:pt idx="35">
                  <c:v>0.21540383081296999</c:v>
                </c:pt>
                <c:pt idx="36">
                  <c:v>0.24734859886909499</c:v>
                </c:pt>
                <c:pt idx="37">
                  <c:v>0.227775994531247</c:v>
                </c:pt>
                <c:pt idx="38">
                  <c:v>0.208311369625513</c:v>
                </c:pt>
                <c:pt idx="39">
                  <c:v>0.19003436703742699</c:v>
                </c:pt>
                <c:pt idx="40">
                  <c:v>0.18458943063830599</c:v>
                </c:pt>
                <c:pt idx="41">
                  <c:v>0.18047618602714599</c:v>
                </c:pt>
                <c:pt idx="42">
                  <c:v>0.17995887150357701</c:v>
                </c:pt>
                <c:pt idx="43">
                  <c:v>0.17403734198309001</c:v>
                </c:pt>
                <c:pt idx="44">
                  <c:v>0.17609909429876799</c:v>
                </c:pt>
                <c:pt idx="45">
                  <c:v>0.17347837939830399</c:v>
                </c:pt>
                <c:pt idx="46">
                  <c:v>0.184162968841171</c:v>
                </c:pt>
                <c:pt idx="47">
                  <c:v>0.201002306102986</c:v>
                </c:pt>
                <c:pt idx="48">
                  <c:v>0.22582912830989699</c:v>
                </c:pt>
                <c:pt idx="49">
                  <c:v>0.241143010016933</c:v>
                </c:pt>
                <c:pt idx="50">
                  <c:v>0.27248094367366799</c:v>
                </c:pt>
                <c:pt idx="51">
                  <c:v>0.29802873349013498</c:v>
                </c:pt>
                <c:pt idx="52">
                  <c:v>0.29101162525435798</c:v>
                </c:pt>
                <c:pt idx="53">
                  <c:v>0.29390930036301799</c:v>
                </c:pt>
                <c:pt idx="54">
                  <c:v>0.28437435913064102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67D-4194-A463-78552BC4DB53}"/>
            </c:ext>
          </c:extLst>
        </c:ser>
        <c:ser>
          <c:idx val="2"/>
          <c:order val="3"/>
          <c:tx>
            <c:strRef>
              <c:f>'Gráfico 1.1'!$E$2</c:f>
              <c:strCache>
                <c:ptCount val="1"/>
                <c:pt idx="0">
                  <c:v>Chile</c:v>
                </c:pt>
              </c:strCache>
            </c:strRef>
          </c:tx>
          <c:spPr>
            <a:ln w="22225" cap="rnd">
              <a:solidFill>
                <a:srgbClr val="F72154">
                  <a:alpha val="99000"/>
                </a:srgb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'Gráfico 1.1'!$A$13:$A$67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'Gráfico 1.1'!$E$13:$E$67</c:f>
              <c:numCache>
                <c:formatCode>0.00</c:formatCode>
                <c:ptCount val="55"/>
                <c:pt idx="0">
                  <c:v>0.28952972260942</c:v>
                </c:pt>
                <c:pt idx="1">
                  <c:v>0.27219961125255998</c:v>
                </c:pt>
                <c:pt idx="2">
                  <c:v>0.31489391414856099</c:v>
                </c:pt>
                <c:pt idx="3">
                  <c:v>0.31735923240694902</c:v>
                </c:pt>
                <c:pt idx="4">
                  <c:v>0.30474847857384402</c:v>
                </c:pt>
                <c:pt idx="5">
                  <c:v>0.28458351246269797</c:v>
                </c:pt>
                <c:pt idx="6">
                  <c:v>0.29301891233844501</c:v>
                </c:pt>
                <c:pt idx="7">
                  <c:v>0.29678526889346801</c:v>
                </c:pt>
                <c:pt idx="8">
                  <c:v>0.29396752268863402</c:v>
                </c:pt>
                <c:pt idx="9">
                  <c:v>0.30274408848744599</c:v>
                </c:pt>
                <c:pt idx="10">
                  <c:v>0.30113817323980202</c:v>
                </c:pt>
                <c:pt idx="11">
                  <c:v>0.31865281632770798</c:v>
                </c:pt>
                <c:pt idx="12">
                  <c:v>0.29598692323695203</c:v>
                </c:pt>
                <c:pt idx="13">
                  <c:v>0.26914755503820398</c:v>
                </c:pt>
                <c:pt idx="14">
                  <c:v>0.26691403076985898</c:v>
                </c:pt>
                <c:pt idx="15">
                  <c:v>0.21276211353726501</c:v>
                </c:pt>
                <c:pt idx="16">
                  <c:v>0.21321054302026801</c:v>
                </c:pt>
                <c:pt idx="17">
                  <c:v>0.21515295733888801</c:v>
                </c:pt>
                <c:pt idx="18">
                  <c:v>0.217020055989951</c:v>
                </c:pt>
                <c:pt idx="19">
                  <c:v>0.23175290457360101</c:v>
                </c:pt>
                <c:pt idx="20">
                  <c:v>0.24784110374645399</c:v>
                </c:pt>
                <c:pt idx="21">
                  <c:v>0.24998635823697701</c:v>
                </c:pt>
                <c:pt idx="22">
                  <c:v>0.21786718053932</c:v>
                </c:pt>
                <c:pt idx="23">
                  <c:v>0.20174476716329201</c:v>
                </c:pt>
                <c:pt idx="24">
                  <c:v>0.189611465174745</c:v>
                </c:pt>
                <c:pt idx="25">
                  <c:v>0.182926878959323</c:v>
                </c:pt>
                <c:pt idx="26">
                  <c:v>0.18441319267543099</c:v>
                </c:pt>
                <c:pt idx="27">
                  <c:v>0.18982775649103401</c:v>
                </c:pt>
                <c:pt idx="28">
                  <c:v>0.20201082171388099</c:v>
                </c:pt>
                <c:pt idx="29">
                  <c:v>0.21045743991299401</c:v>
                </c:pt>
                <c:pt idx="30">
                  <c:v>0.208567140711095</c:v>
                </c:pt>
                <c:pt idx="31">
                  <c:v>0.223804535479632</c:v>
                </c:pt>
                <c:pt idx="32">
                  <c:v>0.23650161589694599</c:v>
                </c:pt>
                <c:pt idx="33">
                  <c:v>0.24151802094908101</c:v>
                </c:pt>
                <c:pt idx="34">
                  <c:v>0.252745066949005</c:v>
                </c:pt>
                <c:pt idx="35">
                  <c:v>0.28243939067834301</c:v>
                </c:pt>
                <c:pt idx="36">
                  <c:v>0.28078979807134402</c:v>
                </c:pt>
                <c:pt idx="37">
                  <c:v>0.27381219419613101</c:v>
                </c:pt>
                <c:pt idx="38">
                  <c:v>0.257975245482296</c:v>
                </c:pt>
                <c:pt idx="39">
                  <c:v>0.238563934856488</c:v>
                </c:pt>
                <c:pt idx="40">
                  <c:v>0.23545366813466101</c:v>
                </c:pt>
                <c:pt idx="41">
                  <c:v>0.23175130327895799</c:v>
                </c:pt>
                <c:pt idx="42">
                  <c:v>0.22966915396517501</c:v>
                </c:pt>
                <c:pt idx="43">
                  <c:v>0.23566614118041099</c:v>
                </c:pt>
                <c:pt idx="44">
                  <c:v>0.25447203348332198</c:v>
                </c:pt>
                <c:pt idx="45">
                  <c:v>0.26783759494745701</c:v>
                </c:pt>
                <c:pt idx="46">
                  <c:v>0.30649498686821403</c:v>
                </c:pt>
                <c:pt idx="47">
                  <c:v>0.32614905948085698</c:v>
                </c:pt>
                <c:pt idx="48">
                  <c:v>0.325896405401843</c:v>
                </c:pt>
                <c:pt idx="49">
                  <c:v>0.34111760845040301</c:v>
                </c:pt>
                <c:pt idx="50">
                  <c:v>0.38328030298905902</c:v>
                </c:pt>
                <c:pt idx="51">
                  <c:v>0.41116631102843199</c:v>
                </c:pt>
                <c:pt idx="52">
                  <c:v>0.41450531698069099</c:v>
                </c:pt>
                <c:pt idx="53">
                  <c:v>0.41815524412511301</c:v>
                </c:pt>
                <c:pt idx="54">
                  <c:v>0.41270575431394102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7D-4194-A463-78552BC4DB53}"/>
            </c:ext>
          </c:extLst>
        </c:ser>
        <c:ser>
          <c:idx val="5"/>
          <c:order val="4"/>
          <c:tx>
            <c:strRef>
              <c:f>'Gráfico 1.1'!$F$2</c:f>
              <c:strCache>
                <c:ptCount val="1"/>
                <c:pt idx="0">
                  <c:v>Colombia</c:v>
                </c:pt>
              </c:strCache>
            </c:strRef>
          </c:tx>
          <c:spPr>
            <a:ln w="2222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'Gráfico 1.1'!$A$13:$A$67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'Gráfico 1.1'!$F$13:$F$67</c:f>
              <c:numCache>
                <c:formatCode>0.00</c:formatCode>
                <c:ptCount val="55"/>
                <c:pt idx="0">
                  <c:v>0.195958233605072</c:v>
                </c:pt>
                <c:pt idx="1">
                  <c:v>0.19993155642580299</c:v>
                </c:pt>
                <c:pt idx="2">
                  <c:v>0.19440329630245301</c:v>
                </c:pt>
                <c:pt idx="3">
                  <c:v>0.18867261640968</c:v>
                </c:pt>
                <c:pt idx="4">
                  <c:v>0.19144694834499701</c:v>
                </c:pt>
                <c:pt idx="5">
                  <c:v>0.17609634922918799</c:v>
                </c:pt>
                <c:pt idx="6">
                  <c:v>0.17030040987346901</c:v>
                </c:pt>
                <c:pt idx="7">
                  <c:v>0.169754627859455</c:v>
                </c:pt>
                <c:pt idx="8">
                  <c:v>0.168757019542318</c:v>
                </c:pt>
                <c:pt idx="9">
                  <c:v>0.17183774885685801</c:v>
                </c:pt>
                <c:pt idx="10">
                  <c:v>0.18371778918100601</c:v>
                </c:pt>
                <c:pt idx="11">
                  <c:v>0.19236793674630001</c:v>
                </c:pt>
                <c:pt idx="12">
                  <c:v>0.19933427186153699</c:v>
                </c:pt>
                <c:pt idx="13">
                  <c:v>0.20711483567097499</c:v>
                </c:pt>
                <c:pt idx="14">
                  <c:v>0.22288891826557999</c:v>
                </c:pt>
                <c:pt idx="15">
                  <c:v>0.23426794043580501</c:v>
                </c:pt>
                <c:pt idx="16">
                  <c:v>0.23556527533289401</c:v>
                </c:pt>
                <c:pt idx="17">
                  <c:v>0.23641052221660699</c:v>
                </c:pt>
                <c:pt idx="18">
                  <c:v>0.23540221658198399</c:v>
                </c:pt>
                <c:pt idx="19">
                  <c:v>0.23260774611082499</c:v>
                </c:pt>
                <c:pt idx="20">
                  <c:v>0.24397396103340099</c:v>
                </c:pt>
                <c:pt idx="21">
                  <c:v>0.232604616847914</c:v>
                </c:pt>
                <c:pt idx="22">
                  <c:v>0.235888008633303</c:v>
                </c:pt>
                <c:pt idx="23">
                  <c:v>0.22030474590701801</c:v>
                </c:pt>
                <c:pt idx="24">
                  <c:v>0.206294648831891</c:v>
                </c:pt>
                <c:pt idx="25">
                  <c:v>0.196153472651277</c:v>
                </c:pt>
                <c:pt idx="26">
                  <c:v>0.202717257709111</c:v>
                </c:pt>
                <c:pt idx="27">
                  <c:v>0.194769524662181</c:v>
                </c:pt>
                <c:pt idx="28">
                  <c:v>0.190109897330276</c:v>
                </c:pt>
                <c:pt idx="29">
                  <c:v>0.18642426168463899</c:v>
                </c:pt>
                <c:pt idx="30">
                  <c:v>0.18835781656643699</c:v>
                </c:pt>
                <c:pt idx="31">
                  <c:v>0.18985866424190201</c:v>
                </c:pt>
                <c:pt idx="32">
                  <c:v>0.186922282379403</c:v>
                </c:pt>
                <c:pt idx="33">
                  <c:v>0.18867976417529</c:v>
                </c:pt>
                <c:pt idx="34">
                  <c:v>0.190440264078514</c:v>
                </c:pt>
                <c:pt idx="35">
                  <c:v>0.19256058801485201</c:v>
                </c:pt>
                <c:pt idx="36">
                  <c:v>0.185256379662397</c:v>
                </c:pt>
                <c:pt idx="37">
                  <c:v>0.18033500362247501</c:v>
                </c:pt>
                <c:pt idx="38">
                  <c:v>0.16721983637547699</c:v>
                </c:pt>
                <c:pt idx="39">
                  <c:v>0.151460829238212</c:v>
                </c:pt>
                <c:pt idx="40">
                  <c:v>0.15032894968924401</c:v>
                </c:pt>
                <c:pt idx="41">
                  <c:v>0.14738832867232801</c:v>
                </c:pt>
                <c:pt idx="42">
                  <c:v>0.14674789206615199</c:v>
                </c:pt>
                <c:pt idx="43">
                  <c:v>0.14686406880507</c:v>
                </c:pt>
                <c:pt idx="44">
                  <c:v>0.148725533234083</c:v>
                </c:pt>
                <c:pt idx="45">
                  <c:v>0.15122065297024001</c:v>
                </c:pt>
                <c:pt idx="46">
                  <c:v>0.161632013384509</c:v>
                </c:pt>
                <c:pt idx="47">
                  <c:v>0.174812724911379</c:v>
                </c:pt>
                <c:pt idx="48">
                  <c:v>0.19094914709184699</c:v>
                </c:pt>
                <c:pt idx="49">
                  <c:v>0.20053041106963901</c:v>
                </c:pt>
                <c:pt idx="50">
                  <c:v>0.211851072295764</c:v>
                </c:pt>
                <c:pt idx="51">
                  <c:v>0.232075590343647</c:v>
                </c:pt>
                <c:pt idx="52">
                  <c:v>0.235103613295395</c:v>
                </c:pt>
                <c:pt idx="53">
                  <c:v>0.23996292565226099</c:v>
                </c:pt>
                <c:pt idx="54">
                  <c:v>0.24094146579968301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67D-4194-A463-78552BC4DB53}"/>
            </c:ext>
          </c:extLst>
        </c:ser>
        <c:ser>
          <c:idx val="9"/>
          <c:order val="5"/>
          <c:tx>
            <c:v>Ecuador</c:v>
          </c:tx>
          <c:spPr>
            <a:ln w="2222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'Gráfico 1.1'!$A$13:$A$67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'Gráfico 1.1'!$J$13:$J$67</c:f>
              <c:numCache>
                <c:formatCode>0.00</c:formatCode>
                <c:ptCount val="55"/>
                <c:pt idx="0">
                  <c:v>0.148758025012029</c:v>
                </c:pt>
                <c:pt idx="1">
                  <c:v>0.149675087911319</c:v>
                </c:pt>
                <c:pt idx="2">
                  <c:v>0.14596747678612201</c:v>
                </c:pt>
                <c:pt idx="3">
                  <c:v>0.14061625735114699</c:v>
                </c:pt>
                <c:pt idx="4">
                  <c:v>0.14067832735374899</c:v>
                </c:pt>
                <c:pt idx="5">
                  <c:v>0.13322854093188499</c:v>
                </c:pt>
                <c:pt idx="6">
                  <c:v>0.127176894691271</c:v>
                </c:pt>
                <c:pt idx="7">
                  <c:v>0.13061101345074499</c:v>
                </c:pt>
                <c:pt idx="8">
                  <c:v>0.12774868531313399</c:v>
                </c:pt>
                <c:pt idx="9">
                  <c:v>0.124411411888404</c:v>
                </c:pt>
                <c:pt idx="10">
                  <c:v>0.131728573367139</c:v>
                </c:pt>
                <c:pt idx="11">
                  <c:v>0.12989734305931899</c:v>
                </c:pt>
                <c:pt idx="12">
                  <c:v>0.127736685562026</c:v>
                </c:pt>
                <c:pt idx="13">
                  <c:v>0.136820265359479</c:v>
                </c:pt>
                <c:pt idx="14">
                  <c:v>0.17111331432625199</c:v>
                </c:pt>
                <c:pt idx="15">
                  <c:v>0.17127777359683299</c:v>
                </c:pt>
                <c:pt idx="16">
                  <c:v>0.17628740978891699</c:v>
                </c:pt>
                <c:pt idx="17">
                  <c:v>0.18547878825581099</c:v>
                </c:pt>
                <c:pt idx="18">
                  <c:v>0.178725627571728</c:v>
                </c:pt>
                <c:pt idx="19">
                  <c:v>0.18857227950869401</c:v>
                </c:pt>
                <c:pt idx="20">
                  <c:v>0.200964755253667</c:v>
                </c:pt>
                <c:pt idx="21">
                  <c:v>0.19522605262741199</c:v>
                </c:pt>
                <c:pt idx="22">
                  <c:v>0.19807898765413801</c:v>
                </c:pt>
                <c:pt idx="23">
                  <c:v>0.17889347488294799</c:v>
                </c:pt>
                <c:pt idx="24">
                  <c:v>0.167912255413247</c:v>
                </c:pt>
                <c:pt idx="25">
                  <c:v>0.16222931305826899</c:v>
                </c:pt>
                <c:pt idx="26">
                  <c:v>0.14772661685376601</c:v>
                </c:pt>
                <c:pt idx="27">
                  <c:v>0.134776452462046</c:v>
                </c:pt>
                <c:pt idx="28">
                  <c:v>0.134897251725383</c:v>
                </c:pt>
                <c:pt idx="29">
                  <c:v>0.132036873448759</c:v>
                </c:pt>
                <c:pt idx="30">
                  <c:v>0.137541112571619</c:v>
                </c:pt>
                <c:pt idx="31">
                  <c:v>0.139561413541195</c:v>
                </c:pt>
                <c:pt idx="32">
                  <c:v>0.13696977805236901</c:v>
                </c:pt>
                <c:pt idx="33">
                  <c:v>0.127883506264615</c:v>
                </c:pt>
                <c:pt idx="34">
                  <c:v>0.12752471728676601</c:v>
                </c:pt>
                <c:pt idx="35">
                  <c:v>0.12471821974229</c:v>
                </c:pt>
                <c:pt idx="36">
                  <c:v>0.12249811621923901</c:v>
                </c:pt>
                <c:pt idx="37">
                  <c:v>0.119970828138015</c:v>
                </c:pt>
                <c:pt idx="38">
                  <c:v>0.11253399403957599</c:v>
                </c:pt>
                <c:pt idx="39">
                  <c:v>0.10537301040509101</c:v>
                </c:pt>
                <c:pt idx="40">
                  <c:v>0.109772972631206</c:v>
                </c:pt>
                <c:pt idx="41">
                  <c:v>0.111623738228447</c:v>
                </c:pt>
                <c:pt idx="42">
                  <c:v>0.120008237312486</c:v>
                </c:pt>
                <c:pt idx="43">
                  <c:v>0.124605338826978</c:v>
                </c:pt>
                <c:pt idx="44">
                  <c:v>0.13241888731537399</c:v>
                </c:pt>
                <c:pt idx="45">
                  <c:v>0.14338988815520801</c:v>
                </c:pt>
                <c:pt idx="46">
                  <c:v>0.151006806702357</c:v>
                </c:pt>
                <c:pt idx="47">
                  <c:v>0.15495907405815401</c:v>
                </c:pt>
                <c:pt idx="48">
                  <c:v>0.173498002629458</c:v>
                </c:pt>
                <c:pt idx="49">
                  <c:v>0.174046822430279</c:v>
                </c:pt>
                <c:pt idx="50">
                  <c:v>0.180671876289386</c:v>
                </c:pt>
                <c:pt idx="51">
                  <c:v>0.197087853660251</c:v>
                </c:pt>
                <c:pt idx="52">
                  <c:v>0.20245725798337899</c:v>
                </c:pt>
                <c:pt idx="53">
                  <c:v>0.20715042177336901</c:v>
                </c:pt>
                <c:pt idx="54">
                  <c:v>0.20974588047304199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67D-4194-A463-78552BC4DB53}"/>
            </c:ext>
          </c:extLst>
        </c:ser>
        <c:ser>
          <c:idx val="6"/>
          <c:order val="6"/>
          <c:tx>
            <c:strRef>
              <c:f>'Gráfico 1.1'!$M$2</c:f>
              <c:strCache>
                <c:ptCount val="1"/>
                <c:pt idx="0">
                  <c:v>México</c:v>
                </c:pt>
              </c:strCache>
            </c:strRef>
          </c:tx>
          <c:spPr>
            <a:ln w="22225" cap="rnd">
              <a:solidFill>
                <a:srgbClr val="F7215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'Gráfico 1.1'!$A$13:$A$67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'Gráfico 1.1'!$M$13:$M$67</c:f>
              <c:numCache>
                <c:formatCode>0.00</c:formatCode>
                <c:ptCount val="55"/>
                <c:pt idx="0">
                  <c:v>0.32623385772157298</c:v>
                </c:pt>
                <c:pt idx="1">
                  <c:v>0.32261851747402898</c:v>
                </c:pt>
                <c:pt idx="2">
                  <c:v>0.31101941780297598</c:v>
                </c:pt>
                <c:pt idx="3">
                  <c:v>0.320797975263104</c:v>
                </c:pt>
                <c:pt idx="4">
                  <c:v>0.33763890401612001</c:v>
                </c:pt>
                <c:pt idx="5">
                  <c:v>0.327665193261161</c:v>
                </c:pt>
                <c:pt idx="6">
                  <c:v>0.32094278498288298</c:v>
                </c:pt>
                <c:pt idx="7">
                  <c:v>0.32224870769711</c:v>
                </c:pt>
                <c:pt idx="8">
                  <c:v>0.32639590445071398</c:v>
                </c:pt>
                <c:pt idx="9">
                  <c:v>0.32132266225803402</c:v>
                </c:pt>
                <c:pt idx="10">
                  <c:v>0.33411562043290799</c:v>
                </c:pt>
                <c:pt idx="11">
                  <c:v>0.33059699021097599</c:v>
                </c:pt>
                <c:pt idx="12">
                  <c:v>0.33206449824268103</c:v>
                </c:pt>
                <c:pt idx="13">
                  <c:v>0.33193999403683999</c:v>
                </c:pt>
                <c:pt idx="14">
                  <c:v>0.35224995392345598</c:v>
                </c:pt>
                <c:pt idx="15">
                  <c:v>0.36652684594184798</c:v>
                </c:pt>
                <c:pt idx="16">
                  <c:v>0.35850196004506601</c:v>
                </c:pt>
                <c:pt idx="17">
                  <c:v>0.34891813475417299</c:v>
                </c:pt>
                <c:pt idx="18">
                  <c:v>0.35485581320156401</c:v>
                </c:pt>
                <c:pt idx="19">
                  <c:v>0.37647366070035598</c:v>
                </c:pt>
                <c:pt idx="20">
                  <c:v>0.42295340831379802</c:v>
                </c:pt>
                <c:pt idx="21">
                  <c:v>0.43857517920605699</c:v>
                </c:pt>
                <c:pt idx="22">
                  <c:v>0.43761186862536799</c:v>
                </c:pt>
                <c:pt idx="23">
                  <c:v>0.38727632863776901</c:v>
                </c:pt>
                <c:pt idx="24">
                  <c:v>0.359262649570041</c:v>
                </c:pt>
                <c:pt idx="25">
                  <c:v>0.343045058150107</c:v>
                </c:pt>
                <c:pt idx="26">
                  <c:v>0.30573159126631999</c:v>
                </c:pt>
                <c:pt idx="27">
                  <c:v>0.299552382406644</c:v>
                </c:pt>
                <c:pt idx="28">
                  <c:v>0.27880234795997899</c:v>
                </c:pt>
                <c:pt idx="29">
                  <c:v>0.27548570677885598</c:v>
                </c:pt>
                <c:pt idx="30">
                  <c:v>0.28328633709267698</c:v>
                </c:pt>
                <c:pt idx="31">
                  <c:v>0.29090580399219701</c:v>
                </c:pt>
                <c:pt idx="32">
                  <c:v>0.288454245548805</c:v>
                </c:pt>
                <c:pt idx="33">
                  <c:v>0.28105166095862499</c:v>
                </c:pt>
                <c:pt idx="34">
                  <c:v>0.27944847630158698</c:v>
                </c:pt>
                <c:pt idx="35">
                  <c:v>0.24834348363353601</c:v>
                </c:pt>
                <c:pt idx="36">
                  <c:v>0.24875175631086699</c:v>
                </c:pt>
                <c:pt idx="37">
                  <c:v>0.25283020673329398</c:v>
                </c:pt>
                <c:pt idx="38">
                  <c:v>0.25015000460136899</c:v>
                </c:pt>
                <c:pt idx="39">
                  <c:v>0.25048181906821598</c:v>
                </c:pt>
                <c:pt idx="40">
                  <c:v>0.25837850618515001</c:v>
                </c:pt>
                <c:pt idx="41">
                  <c:v>0.256595672974744</c:v>
                </c:pt>
                <c:pt idx="42">
                  <c:v>0.25446289197224398</c:v>
                </c:pt>
                <c:pt idx="43">
                  <c:v>0.25499473107675003</c:v>
                </c:pt>
                <c:pt idx="44">
                  <c:v>0.26178001796267097</c:v>
                </c:pt>
                <c:pt idx="45">
                  <c:v>0.26384742825659202</c:v>
                </c:pt>
                <c:pt idx="46">
                  <c:v>0.27640552791364897</c:v>
                </c:pt>
                <c:pt idx="47">
                  <c:v>0.28259926527034102</c:v>
                </c:pt>
                <c:pt idx="48">
                  <c:v>0.29205991686072302</c:v>
                </c:pt>
                <c:pt idx="49">
                  <c:v>0.282826792196125</c:v>
                </c:pt>
                <c:pt idx="50">
                  <c:v>0.29485264397941202</c:v>
                </c:pt>
                <c:pt idx="51">
                  <c:v>0.30916102241403798</c:v>
                </c:pt>
                <c:pt idx="52">
                  <c:v>0.308012748689168</c:v>
                </c:pt>
                <c:pt idx="53">
                  <c:v>0.30293134663007598</c:v>
                </c:pt>
                <c:pt idx="54">
                  <c:v>0.30315317830918098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67D-4194-A463-78552BC4DB53}"/>
            </c:ext>
          </c:extLst>
        </c:ser>
        <c:ser>
          <c:idx val="8"/>
          <c:order val="7"/>
          <c:tx>
            <c:strRef>
              <c:f>'Gráfico 1.1'!$P$2</c:f>
              <c:strCache>
                <c:ptCount val="1"/>
                <c:pt idx="0">
                  <c:v>Perú</c:v>
                </c:pt>
              </c:strCache>
            </c:strRef>
          </c:tx>
          <c:spPr>
            <a:ln w="2222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'Gráfico 1.1'!$A$13:$A$67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'Gráfico 1.1'!$P$13:$P$67</c:f>
              <c:numCache>
                <c:formatCode>0.00</c:formatCode>
                <c:ptCount val="55"/>
                <c:pt idx="0">
                  <c:v>0.146233545257764</c:v>
                </c:pt>
                <c:pt idx="1">
                  <c:v>0.148986441797507</c:v>
                </c:pt>
                <c:pt idx="2">
                  <c:v>0.15076455928204199</c:v>
                </c:pt>
                <c:pt idx="3">
                  <c:v>0.15090148515128801</c:v>
                </c:pt>
                <c:pt idx="4">
                  <c:v>0.153686285262048</c:v>
                </c:pt>
                <c:pt idx="5">
                  <c:v>0.14817658809373399</c:v>
                </c:pt>
                <c:pt idx="6">
                  <c:v>0.14819884916921999</c:v>
                </c:pt>
                <c:pt idx="7">
                  <c:v>0.14883607951851799</c:v>
                </c:pt>
                <c:pt idx="8">
                  <c:v>0.142302305750136</c:v>
                </c:pt>
                <c:pt idx="9">
                  <c:v>0.14310993633437899</c:v>
                </c:pt>
                <c:pt idx="10">
                  <c:v>0.15081059628193499</c:v>
                </c:pt>
                <c:pt idx="11">
                  <c:v>0.148218321964838</c:v>
                </c:pt>
                <c:pt idx="12">
                  <c:v>0.14065207580522399</c:v>
                </c:pt>
                <c:pt idx="13">
                  <c:v>0.14410484459150999</c:v>
                </c:pt>
                <c:pt idx="14">
                  <c:v>0.15585081198543899</c:v>
                </c:pt>
                <c:pt idx="15">
                  <c:v>0.154152862216133</c:v>
                </c:pt>
                <c:pt idx="16">
                  <c:v>0.14596607539803999</c:v>
                </c:pt>
                <c:pt idx="17">
                  <c:v>0.13740625696796299</c:v>
                </c:pt>
                <c:pt idx="18">
                  <c:v>0.12639879024130701</c:v>
                </c:pt>
                <c:pt idx="19">
                  <c:v>0.132922607337361</c:v>
                </c:pt>
                <c:pt idx="20">
                  <c:v>0.13928947202641301</c:v>
                </c:pt>
                <c:pt idx="21">
                  <c:v>0.1385447644602</c:v>
                </c:pt>
                <c:pt idx="22">
                  <c:v>0.140626005551204</c:v>
                </c:pt>
                <c:pt idx="23">
                  <c:v>0.122938072551247</c:v>
                </c:pt>
                <c:pt idx="24">
                  <c:v>0.11954022312295599</c:v>
                </c:pt>
                <c:pt idx="25">
                  <c:v>0.116602245963566</c:v>
                </c:pt>
                <c:pt idx="26">
                  <c:v>0.121832090802308</c:v>
                </c:pt>
                <c:pt idx="27">
                  <c:v>0.13106869562839399</c:v>
                </c:pt>
                <c:pt idx="28">
                  <c:v>0.11827618543766</c:v>
                </c:pt>
                <c:pt idx="29">
                  <c:v>9.44582961219608E-2</c:v>
                </c:pt>
                <c:pt idx="30">
                  <c:v>9.3269634229809703E-2</c:v>
                </c:pt>
                <c:pt idx="31">
                  <c:v>9.6810032472190694E-2</c:v>
                </c:pt>
                <c:pt idx="32">
                  <c:v>9.4263269684082496E-2</c:v>
                </c:pt>
                <c:pt idx="33">
                  <c:v>9.7044729014746201E-2</c:v>
                </c:pt>
                <c:pt idx="34">
                  <c:v>0.107981753639289</c:v>
                </c:pt>
                <c:pt idx="35">
                  <c:v>0.11740079148638</c:v>
                </c:pt>
                <c:pt idx="36">
                  <c:v>0.118160765799947</c:v>
                </c:pt>
                <c:pt idx="37">
                  <c:v>0.12023812504185601</c:v>
                </c:pt>
                <c:pt idx="38">
                  <c:v>0.111995523854723</c:v>
                </c:pt>
                <c:pt idx="39">
                  <c:v>0.106610639822676</c:v>
                </c:pt>
                <c:pt idx="40">
                  <c:v>0.105336185690382</c:v>
                </c:pt>
                <c:pt idx="41">
                  <c:v>0.10461311732848699</c:v>
                </c:pt>
                <c:pt idx="42">
                  <c:v>0.10977357118711401</c:v>
                </c:pt>
                <c:pt idx="43">
                  <c:v>0.11346268348197699</c:v>
                </c:pt>
                <c:pt idx="44">
                  <c:v>0.118711385447554</c:v>
                </c:pt>
                <c:pt idx="45">
                  <c:v>0.126563102109961</c:v>
                </c:pt>
                <c:pt idx="46">
                  <c:v>0.14271093284758299</c:v>
                </c:pt>
                <c:pt idx="47">
                  <c:v>0.15497599024745101</c:v>
                </c:pt>
                <c:pt idx="48">
                  <c:v>0.167888514441769</c:v>
                </c:pt>
                <c:pt idx="49">
                  <c:v>0.17510131569795701</c:v>
                </c:pt>
                <c:pt idx="50">
                  <c:v>0.19364606133984699</c:v>
                </c:pt>
                <c:pt idx="51">
                  <c:v>0.206959842581212</c:v>
                </c:pt>
                <c:pt idx="52">
                  <c:v>0.20952094551636699</c:v>
                </c:pt>
                <c:pt idx="53">
                  <c:v>0.21267846943897201</c:v>
                </c:pt>
                <c:pt idx="54">
                  <c:v>0.21022701094206001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67D-4194-A463-78552BC4DB53}"/>
            </c:ext>
          </c:extLst>
        </c:ser>
        <c:ser>
          <c:idx val="7"/>
          <c:order val="8"/>
          <c:tx>
            <c:strRef>
              <c:f>'Gráfico 1.1'!$T$2</c:f>
              <c:strCache>
                <c:ptCount val="1"/>
                <c:pt idx="0">
                  <c:v>Venezuela</c:v>
                </c:pt>
              </c:strCache>
            </c:strRef>
          </c:tx>
          <c:spPr>
            <a:ln w="22225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'Gráfico 1.1'!$A$13:$A$67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'Gráfico 1.1'!$T$13:$T$67</c:f>
              <c:numCache>
                <c:formatCode>0.00</c:formatCode>
                <c:ptCount val="55"/>
                <c:pt idx="0">
                  <c:v>0.39329724668684102</c:v>
                </c:pt>
                <c:pt idx="1">
                  <c:v>0.38012812147184299</c:v>
                </c:pt>
                <c:pt idx="2">
                  <c:v>0.37965683470619099</c:v>
                </c:pt>
                <c:pt idx="3">
                  <c:v>0.38812916603219799</c:v>
                </c:pt>
                <c:pt idx="4">
                  <c:v>0.36355437740866797</c:v>
                </c:pt>
                <c:pt idx="5">
                  <c:v>0.33258811111096398</c:v>
                </c:pt>
                <c:pt idx="6">
                  <c:v>0.32625096296842798</c:v>
                </c:pt>
                <c:pt idx="7">
                  <c:v>0.33657722735663298</c:v>
                </c:pt>
                <c:pt idx="8">
                  <c:v>0.332438019849224</c:v>
                </c:pt>
                <c:pt idx="9">
                  <c:v>0.36716001133830201</c:v>
                </c:pt>
                <c:pt idx="10">
                  <c:v>0.33758937209823198</c:v>
                </c:pt>
                <c:pt idx="11">
                  <c:v>0.323083800973125</c:v>
                </c:pt>
                <c:pt idx="12">
                  <c:v>0.33680490400498198</c:v>
                </c:pt>
                <c:pt idx="13">
                  <c:v>0.36827516039015001</c:v>
                </c:pt>
                <c:pt idx="14">
                  <c:v>0.35730196819641802</c:v>
                </c:pt>
                <c:pt idx="15">
                  <c:v>0.35993618990862702</c:v>
                </c:pt>
                <c:pt idx="16">
                  <c:v>0.35368757320569599</c:v>
                </c:pt>
                <c:pt idx="17">
                  <c:v>0.31844357533714901</c:v>
                </c:pt>
                <c:pt idx="18">
                  <c:v>0.33466570425459702</c:v>
                </c:pt>
                <c:pt idx="19">
                  <c:v>0.363346706225184</c:v>
                </c:pt>
                <c:pt idx="20">
                  <c:v>0.35100130216909697</c:v>
                </c:pt>
                <c:pt idx="21">
                  <c:v>0.326698900491531</c:v>
                </c:pt>
                <c:pt idx="22">
                  <c:v>0.30927641321439397</c:v>
                </c:pt>
                <c:pt idx="23">
                  <c:v>0.29173920738604903</c:v>
                </c:pt>
                <c:pt idx="24">
                  <c:v>0.26737261000752799</c:v>
                </c:pt>
                <c:pt idx="25">
                  <c:v>0.235135857071951</c:v>
                </c:pt>
                <c:pt idx="26">
                  <c:v>0.23588715389190601</c:v>
                </c:pt>
                <c:pt idx="27">
                  <c:v>0.22348394605002</c:v>
                </c:pt>
                <c:pt idx="28">
                  <c:v>0.21854366518906601</c:v>
                </c:pt>
                <c:pt idx="29">
                  <c:v>0.235748899689701</c:v>
                </c:pt>
                <c:pt idx="30">
                  <c:v>0.23015612954571199</c:v>
                </c:pt>
                <c:pt idx="31">
                  <c:v>0.22151249340383899</c:v>
                </c:pt>
                <c:pt idx="32">
                  <c:v>0.20460121024101299</c:v>
                </c:pt>
                <c:pt idx="33">
                  <c:v>0.19018347977599601</c:v>
                </c:pt>
                <c:pt idx="34">
                  <c:v>0.186059576144357</c:v>
                </c:pt>
                <c:pt idx="35">
                  <c:v>0.18180717458432399</c:v>
                </c:pt>
                <c:pt idx="36">
                  <c:v>0.16858056045224801</c:v>
                </c:pt>
                <c:pt idx="37">
                  <c:v>0.145968104245009</c:v>
                </c:pt>
                <c:pt idx="38">
                  <c:v>0.13854184629115601</c:v>
                </c:pt>
                <c:pt idx="39">
                  <c:v>0.15281695240111501</c:v>
                </c:pt>
                <c:pt idx="40">
                  <c:v>0.15047521483204601</c:v>
                </c:pt>
                <c:pt idx="41">
                  <c:v>0.14185571296295299</c:v>
                </c:pt>
                <c:pt idx="42">
                  <c:v>0.13471826310350901</c:v>
                </c:pt>
                <c:pt idx="43">
                  <c:v>0.166453757762449</c:v>
                </c:pt>
                <c:pt idx="44">
                  <c:v>0.20049454499723901</c:v>
                </c:pt>
                <c:pt idx="45">
                  <c:v>0.228261530964288</c:v>
                </c:pt>
                <c:pt idx="46">
                  <c:v>0.25455606775216999</c:v>
                </c:pt>
                <c:pt idx="47">
                  <c:v>0.29561047631957899</c:v>
                </c:pt>
                <c:pt idx="48">
                  <c:v>0.26027442262147699</c:v>
                </c:pt>
                <c:pt idx="49">
                  <c:v>0.30483238183532602</c:v>
                </c:pt>
                <c:pt idx="50">
                  <c:v>0.33630916364042801</c:v>
                </c:pt>
                <c:pt idx="51">
                  <c:v>0.33202994747751102</c:v>
                </c:pt>
                <c:pt idx="52">
                  <c:v>0.30084005639706901</c:v>
                </c:pt>
                <c:pt idx="53">
                  <c:v>0.27029124521951098</c:v>
                </c:pt>
                <c:pt idx="54">
                  <c:v>0.292849534871579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67D-4194-A463-78552BC4D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343952"/>
        <c:axId val="170131952"/>
      </c:lineChart>
      <c:catAx>
        <c:axId val="17034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31952"/>
        <c:crosses val="autoZero"/>
        <c:auto val="1"/>
        <c:lblAlgn val="ctr"/>
        <c:lblOffset val="100"/>
        <c:tickLblSkip val="6"/>
        <c:noMultiLvlLbl val="0"/>
      </c:catAx>
      <c:valAx>
        <c:axId val="170131952"/>
        <c:scaling>
          <c:orientation val="minMax"/>
          <c:max val="0.7000000000000000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PIB per cápita relativo a EE. UU.</a:t>
                </a:r>
              </a:p>
            </c:rich>
          </c:tx>
          <c:layout>
            <c:manualLayout>
              <c:xMode val="edge"/>
              <c:yMode val="edge"/>
              <c:x val="1.151330038340654E-2"/>
              <c:y val="0.236143473190006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4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17046292417993"/>
          <c:y val="0.14809931589497718"/>
          <c:w val="0.1823052868264663"/>
          <c:h val="0.5844193560790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BF5E5-B2F7-40CD-BF79-011658DA6B2B}" type="datetimeFigureOut">
              <a:rPr lang="es-AR" smtClean="0"/>
              <a:t>19/5/2019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A51F7-8B0F-49EA-A1D2-9F992395103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4033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Contar</a:t>
            </a:r>
            <a:r>
              <a:rPr lang="en-US" dirty="0"/>
              <a:t> el </a:t>
            </a:r>
            <a:r>
              <a:rPr lang="en-US" dirty="0" err="1"/>
              <a:t>perfil</a:t>
            </a:r>
            <a:r>
              <a:rPr lang="en-US" dirty="0"/>
              <a:t> del RED. </a:t>
            </a:r>
            <a:r>
              <a:rPr lang="en-US" dirty="0" err="1"/>
              <a:t>Contar</a:t>
            </a:r>
            <a:r>
              <a:rPr lang="en-US" dirty="0"/>
              <a:t> el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A51F7-8B0F-49EA-A1D2-9F9923951035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629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Window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opportunity</a:t>
            </a:r>
            <a:r>
              <a:rPr lang="es-ES" dirty="0"/>
              <a:t> es cuando la población en edad de trabajar alcanza el </a:t>
            </a:r>
            <a:r>
              <a:rPr lang="es-ES" dirty="0" err="1"/>
              <a:t>máimoAcotar</a:t>
            </a:r>
            <a:r>
              <a:rPr lang="es-ES" dirty="0"/>
              <a:t> acá que</a:t>
            </a:r>
            <a:r>
              <a:rPr lang="es-ES" baseline="0" dirty="0"/>
              <a:t> seguramente en 2040, cuando se acabe la ventana de oportunidad, no tengamos el </a:t>
            </a:r>
            <a:r>
              <a:rPr lang="es-ES" baseline="0" dirty="0" err="1"/>
              <a:t>pib</a:t>
            </a:r>
            <a:r>
              <a:rPr lang="es-ES" baseline="0" dirty="0"/>
              <a:t> per cápita que tenía </a:t>
            </a:r>
            <a:r>
              <a:rPr lang="es-ES" baseline="0" dirty="0" err="1"/>
              <a:t>europa</a:t>
            </a:r>
            <a:r>
              <a:rPr lang="es-ES" baseline="0" dirty="0"/>
              <a:t> en 2003, cuando se acabó su ventana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A51F7-8B0F-49EA-A1D2-9F9923951035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299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Acotar acá que</a:t>
            </a:r>
            <a:r>
              <a:rPr lang="es-ES" baseline="0" dirty="0"/>
              <a:t> seguramente en 2040, cuando se acabe la ventana de oportunidad, no tengamos el </a:t>
            </a:r>
            <a:r>
              <a:rPr lang="es-ES" baseline="0" dirty="0" err="1"/>
              <a:t>pib</a:t>
            </a:r>
            <a:r>
              <a:rPr lang="es-ES" baseline="0" dirty="0"/>
              <a:t> per cápita que tenía </a:t>
            </a:r>
            <a:r>
              <a:rPr lang="es-ES" baseline="0" dirty="0" err="1"/>
              <a:t>europa</a:t>
            </a:r>
            <a:r>
              <a:rPr lang="es-ES" baseline="0" dirty="0"/>
              <a:t> en 2003, cuando se acabó su ventana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A51F7-8B0F-49EA-A1D2-9F9923951035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368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Acotar acá que</a:t>
            </a:r>
            <a:r>
              <a:rPr lang="es-ES" baseline="0" dirty="0"/>
              <a:t> seguramente en 2040, cuando se acabe la ventana de oportunidad, no tengamos el </a:t>
            </a:r>
            <a:r>
              <a:rPr lang="es-ES" baseline="0" dirty="0" err="1"/>
              <a:t>pib</a:t>
            </a:r>
            <a:r>
              <a:rPr lang="es-ES" baseline="0" dirty="0"/>
              <a:t> per cápita que tenía </a:t>
            </a:r>
            <a:r>
              <a:rPr lang="es-ES" baseline="0" dirty="0" err="1"/>
              <a:t>europa</a:t>
            </a:r>
            <a:r>
              <a:rPr lang="es-ES" baseline="0" dirty="0"/>
              <a:t> en 2003, cuando se acabó su ventana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A51F7-8B0F-49EA-A1D2-9F9923951035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52344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Hay una estructura estilo “sándwich” del reporte 2,</a:t>
            </a:r>
            <a:r>
              <a:rPr lang="es-ES" baseline="0" dirty="0"/>
              <a:t> 3 y 4 son la carne. Explico contenidos sin desarrollarlos en </a:t>
            </a:r>
            <a:r>
              <a:rPr lang="es-ES" baseline="0" dirty="0" err="1"/>
              <a:t>slides</a:t>
            </a:r>
            <a:r>
              <a:rPr lang="es-ES" baseline="0" dirty="0"/>
              <a:t>.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A51F7-8B0F-49EA-A1D2-9F9923951035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3567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el</a:t>
            </a:r>
            <a:r>
              <a:rPr lang="es-ES" baseline="0" dirty="0"/>
              <a:t> ejercicio 1 hay un claro rol para las NTA. Éstas pueden proveer el b/y*c para cada edad. Explicar, en cada ejercicio, la lógica conceptual/de política y el rol de las NTA. Ejercicio 1 es el clásico del </a:t>
            </a:r>
            <a:r>
              <a:rPr lang="es-ES" baseline="0" dirty="0" err="1"/>
              <a:t>envecimiento</a:t>
            </a:r>
            <a:r>
              <a:rPr lang="es-ES" baseline="0" dirty="0"/>
              <a:t>. Qué pasa con el gasto si seguimos con los mismos beneficios. </a:t>
            </a:r>
            <a:r>
              <a:rPr lang="es-ES" baseline="0" dirty="0" err="1"/>
              <a:t>Ej</a:t>
            </a:r>
            <a:r>
              <a:rPr lang="es-ES" baseline="0" dirty="0"/>
              <a:t> 2. qué pasa con los beneficios si seguimos con el mismo gasto. 3- los escenarios “realistas” donde todo la población se mueve y vemos qué hacemos con el resto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A51F7-8B0F-49EA-A1D2-9F9923951035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978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424E-D252-428A-95F7-E11FE5DEC48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19/5/2019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1D1D-45C3-42B7-9CFF-D7B6D6635BCA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603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424E-D252-428A-95F7-E11FE5DEC48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19/5/2019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1D1D-45C3-42B7-9CFF-D7B6D6635BCA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9206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424E-D252-428A-95F7-E11FE5DEC48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19/5/2019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1D1D-45C3-42B7-9CFF-D7B6D6635BCA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361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-1" y="0"/>
            <a:ext cx="121783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_tradnl" sz="24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16079" y="1081755"/>
            <a:ext cx="11462253" cy="3860088"/>
          </a:xfrm>
          <a:prstGeom prst="rect">
            <a:avLst/>
          </a:prstGeom>
          <a:solidFill>
            <a:srgbClr val="1AB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" y="1833786"/>
            <a:ext cx="10163799" cy="1709871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948901" y="1960566"/>
            <a:ext cx="9021193" cy="84245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5333" b="1" i="0">
                <a:solidFill>
                  <a:schemeClr val="bg1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TÍTULO</a:t>
            </a:r>
            <a:endParaRPr lang="es-ES_tradnl" dirty="0"/>
          </a:p>
        </p:txBody>
      </p:sp>
      <p:sp>
        <p:nvSpPr>
          <p:cNvPr id="41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948901" y="2859302"/>
            <a:ext cx="9021193" cy="54762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/>
              <a:t>SUBTÍTULO</a:t>
            </a:r>
            <a:endParaRPr lang="es-ES_tradnl" dirty="0"/>
          </a:p>
        </p:txBody>
      </p:sp>
      <p:sp>
        <p:nvSpPr>
          <p:cNvPr id="42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948901" y="3645148"/>
            <a:ext cx="9021193" cy="40983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667" b="0" i="0">
                <a:solidFill>
                  <a:schemeClr val="bg1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/>
              <a:t>Fecha</a:t>
            </a:r>
            <a:endParaRPr lang="es-ES_tradnl" dirty="0"/>
          </a:p>
        </p:txBody>
      </p:sp>
      <p:sp>
        <p:nvSpPr>
          <p:cNvPr id="4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948901" y="4124954"/>
            <a:ext cx="9021193" cy="40983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133" b="0" i="0">
                <a:solidFill>
                  <a:schemeClr val="bg1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/>
              <a:t>Ciudad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2188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743802" y="638817"/>
            <a:ext cx="6939261" cy="60317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 b="1" i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TÍTULO</a:t>
            </a:r>
            <a:endParaRPr lang="es-ES_tradnl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809370"/>
            <a:ext cx="421592" cy="284492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743802" y="1537179"/>
            <a:ext cx="6939261" cy="43876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67" b="1" i="0">
                <a:solidFill>
                  <a:srgbClr val="868484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/>
              <a:t>SUBTÍTULO</a:t>
            </a:r>
            <a:endParaRPr lang="es-ES_tradnl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743802" y="1957592"/>
            <a:ext cx="6939261" cy="39176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2133"/>
              </a:lnSpc>
              <a:buNone/>
              <a:defRPr sz="1867" b="0" i="0">
                <a:solidFill>
                  <a:srgbClr val="868484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 err="1"/>
              <a:t>Texto</a:t>
            </a:r>
            <a:endParaRPr lang="es-ES_tradn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98071" y="0"/>
            <a:ext cx="3993931" cy="5875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DINPro Light" charset="0"/>
                <a:ea typeface="DINPro Light" charset="0"/>
                <a:cs typeface="DINPro Light" charset="0"/>
              </a:defRPr>
            </a:lvl1pPr>
          </a:lstStyle>
          <a:p>
            <a:r>
              <a:rPr lang="es-ES_tradnl" dirty="0"/>
              <a:t>Foto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10915454" y="6262753"/>
            <a:ext cx="797983" cy="36618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5542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783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_tradnl" sz="24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7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743801" y="638817"/>
            <a:ext cx="10969635" cy="60317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 b="1" i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TÍTULO</a:t>
            </a:r>
            <a:endParaRPr lang="es-ES_tradnl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809370"/>
            <a:ext cx="421592" cy="284492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743801" y="1537179"/>
            <a:ext cx="10969635" cy="43876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67" b="1" i="0">
                <a:solidFill>
                  <a:srgbClr val="868484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SUBTÍTULO</a:t>
            </a:r>
            <a:endParaRPr lang="es-ES_tradnl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743801" y="1957592"/>
            <a:ext cx="10969635" cy="3917691"/>
          </a:xfrm>
          <a:prstGeom prst="rect">
            <a:avLst/>
          </a:prstGeom>
        </p:spPr>
        <p:txBody>
          <a:bodyPr lIns="0" numCol="2" spcCol="274320"/>
          <a:lstStyle>
            <a:lvl1pPr marL="0" indent="0">
              <a:lnSpc>
                <a:spcPts val="2133"/>
              </a:lnSpc>
              <a:buNone/>
              <a:defRPr sz="1867" b="0" i="0">
                <a:solidFill>
                  <a:srgbClr val="868484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 err="1"/>
              <a:t>Columnas</a:t>
            </a:r>
            <a:endParaRPr lang="es-ES_tradnl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10915454" y="6262753"/>
            <a:ext cx="797983" cy="36618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861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743801" y="638817"/>
            <a:ext cx="10969635" cy="60317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 b="1" i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TÍTULO</a:t>
            </a:r>
            <a:endParaRPr lang="es-ES_tradnl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1" y="809370"/>
            <a:ext cx="421592" cy="284492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32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743801" y="1537179"/>
            <a:ext cx="10969635" cy="43876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67" b="1" i="0">
                <a:solidFill>
                  <a:srgbClr val="868484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SUBTÍTULO</a:t>
            </a:r>
            <a:endParaRPr lang="es-ES_tradnl" dirty="0"/>
          </a:p>
        </p:txBody>
      </p:sp>
      <p:sp>
        <p:nvSpPr>
          <p:cNvPr id="33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743801" y="1957592"/>
            <a:ext cx="10969635" cy="1363677"/>
          </a:xfrm>
          <a:prstGeom prst="rect">
            <a:avLst/>
          </a:prstGeom>
        </p:spPr>
        <p:txBody>
          <a:bodyPr lIns="0" numCol="1"/>
          <a:lstStyle>
            <a:lvl1pPr marL="0" indent="0">
              <a:lnSpc>
                <a:spcPts val="2133"/>
              </a:lnSpc>
              <a:buNone/>
              <a:defRPr sz="1867" b="0" i="0">
                <a:solidFill>
                  <a:srgbClr val="868484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 err="1"/>
              <a:t>Texto</a:t>
            </a:r>
            <a:endParaRPr lang="es-ES_tradnl" dirty="0"/>
          </a:p>
        </p:txBody>
      </p:sp>
      <p:sp>
        <p:nvSpPr>
          <p:cNvPr id="34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743801" y="3502613"/>
            <a:ext cx="10969635" cy="1878683"/>
          </a:xfrm>
          <a:prstGeom prst="rect">
            <a:avLst/>
          </a:prstGeom>
        </p:spPr>
        <p:txBody>
          <a:bodyPr lIns="0" numCol="2"/>
          <a:lstStyle>
            <a:lvl1pPr marL="243834" indent="-243834">
              <a:lnSpc>
                <a:spcPts val="2133"/>
              </a:lnSpc>
              <a:buFont typeface="Wingdings" charset="2"/>
              <a:buChar char="§"/>
              <a:defRPr sz="1867" b="0" i="0">
                <a:solidFill>
                  <a:srgbClr val="868484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/>
              <a:t>Bullets</a:t>
            </a:r>
            <a:endParaRPr lang="es-ES_tradnl" dirty="0"/>
          </a:p>
        </p:txBody>
      </p:sp>
      <p:sp>
        <p:nvSpPr>
          <p:cNvPr id="35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10915454" y="6262753"/>
            <a:ext cx="797983" cy="36618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3245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743801" y="638817"/>
            <a:ext cx="10969635" cy="60317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 b="1" i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TÍTULO</a:t>
            </a:r>
            <a:endParaRPr lang="es-ES_tradnl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809370"/>
            <a:ext cx="421592" cy="284492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743801" y="1537179"/>
            <a:ext cx="10969635" cy="43876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67" b="1" i="0">
                <a:solidFill>
                  <a:srgbClr val="868484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SUBTÍTULO</a:t>
            </a:r>
            <a:endParaRPr lang="es-ES_tradnl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743801" y="1957592"/>
            <a:ext cx="10969635" cy="3917691"/>
          </a:xfrm>
          <a:prstGeom prst="rect">
            <a:avLst/>
          </a:prstGeom>
        </p:spPr>
        <p:txBody>
          <a:bodyPr lIns="0" numCol="1"/>
          <a:lstStyle>
            <a:lvl1pPr marL="0" indent="0">
              <a:lnSpc>
                <a:spcPts val="2133"/>
              </a:lnSpc>
              <a:buNone/>
              <a:defRPr sz="1867" b="0" i="0">
                <a:solidFill>
                  <a:srgbClr val="868484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 err="1"/>
              <a:t>Texto</a:t>
            </a:r>
            <a:endParaRPr lang="es-ES_tradnl" dirty="0"/>
          </a:p>
        </p:txBody>
      </p:sp>
      <p:sp>
        <p:nvSpPr>
          <p:cNvPr id="20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10915454" y="6262753"/>
            <a:ext cx="797983" cy="36618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5858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743801" y="638817"/>
            <a:ext cx="10969635" cy="60317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 b="1" i="0" baseline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TÍTULO DEL GRÁFICO</a:t>
            </a:r>
            <a:endParaRPr lang="es-ES_tradnl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1" y="809370"/>
            <a:ext cx="421592" cy="284492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33" name="Chart Placeholder 32"/>
          <p:cNvSpPr>
            <a:spLocks noGrp="1"/>
          </p:cNvSpPr>
          <p:nvPr>
            <p:ph type="chart" sz="quarter" idx="11"/>
          </p:nvPr>
        </p:nvSpPr>
        <p:spPr>
          <a:xfrm>
            <a:off x="743801" y="1588831"/>
            <a:ext cx="10969636" cy="4128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 i="0">
                <a:latin typeface="DINPro Light" charset="0"/>
                <a:ea typeface="DINPro Light" charset="0"/>
                <a:cs typeface="DINPro Light" charset="0"/>
              </a:defRPr>
            </a:lvl1pPr>
          </a:lstStyle>
          <a:p>
            <a:endParaRPr lang="es-ES_tradnl"/>
          </a:p>
        </p:txBody>
      </p:sp>
      <p:sp>
        <p:nvSpPr>
          <p:cNvPr id="34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10915454" y="6262753"/>
            <a:ext cx="797983" cy="36618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2871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743801" y="638817"/>
            <a:ext cx="10969635" cy="60317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 b="1" i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TÍTULO DE TABLA</a:t>
            </a:r>
            <a:endParaRPr lang="es-ES_tradnl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809370"/>
            <a:ext cx="421592" cy="284492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743803" y="1617862"/>
            <a:ext cx="10969832" cy="4068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 i="0">
                <a:latin typeface="DINPro Light" charset="0"/>
                <a:ea typeface="DINPro Light" charset="0"/>
                <a:cs typeface="DINPro Light" charset="0"/>
              </a:defRPr>
            </a:lvl1pPr>
          </a:lstStyle>
          <a:p>
            <a:endParaRPr lang="es-ES_tradnl"/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10915454" y="6262753"/>
            <a:ext cx="797983" cy="36618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450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C5AA-ABCD-4F33-8470-7E81B875795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4A67-A46D-4950-8613-1C19F7A011C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94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CAF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10915454" y="6262753"/>
            <a:ext cx="797983" cy="36618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56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CA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10915454" y="6262753"/>
            <a:ext cx="797983" cy="36618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4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424E-D252-428A-95F7-E11FE5DEC48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19/5/2019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1D1D-45C3-42B7-9CFF-D7B6D6635BCA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5542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424E-D252-428A-95F7-E11FE5DEC48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19/5/2019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1D1D-45C3-42B7-9CFF-D7B6D6635BCA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8257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424E-D252-428A-95F7-E11FE5DEC48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19/5/2019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1D1D-45C3-42B7-9CFF-D7B6D6635BCA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1509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424E-D252-428A-95F7-E11FE5DEC48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19/5/2019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1D1D-45C3-42B7-9CFF-D7B6D6635BCA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32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424E-D252-428A-95F7-E11FE5DEC48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19/5/2019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1D1D-45C3-42B7-9CFF-D7B6D6635BCA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4879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424E-D252-428A-95F7-E11FE5DEC48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19/5/2019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1D1D-45C3-42B7-9CFF-D7B6D6635BCA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6164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424E-D252-428A-95F7-E11FE5DEC48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19/5/2019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1D1D-45C3-42B7-9CFF-D7B6D6635BCA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8459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7828424E-D252-428A-95F7-E11FE5DEC48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 defTabSz="609585"/>
              <a:t>19/5/2019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E1721D1D-45C3-42B7-9CFF-D7B6D6635BCA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1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48901" y="1205775"/>
            <a:ext cx="9084567" cy="1974634"/>
          </a:xfrm>
        </p:spPr>
        <p:txBody>
          <a:bodyPr>
            <a:normAutofit fontScale="85000" lnSpcReduction="20000"/>
          </a:bodyPr>
          <a:lstStyle/>
          <a:p>
            <a:r>
              <a:rPr lang="es-AR" sz="4400" dirty="0"/>
              <a:t>Reporte de Economía y Desarrollo 2020</a:t>
            </a:r>
          </a:p>
          <a:p>
            <a:endParaRPr lang="es-AR" sz="4400" dirty="0"/>
          </a:p>
          <a:p>
            <a:r>
              <a:rPr lang="es-AR" sz="4000" dirty="0"/>
              <a:t>Esquemas de protección social ante los cambios demográficos y tecnológicos.</a:t>
            </a:r>
            <a:r>
              <a:rPr lang="es-AR" sz="44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s-AR" sz="1800" dirty="0">
                <a:latin typeface="Century Gothic" panose="020B0502020202020204" pitchFamily="34" charset="0"/>
              </a:rPr>
              <a:t> </a:t>
            </a:r>
            <a:endParaRPr lang="es-VE" sz="1800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08302" y="3709209"/>
            <a:ext cx="9021193" cy="409833"/>
          </a:xfrm>
        </p:spPr>
        <p:txBody>
          <a:bodyPr>
            <a:normAutofit/>
          </a:bodyPr>
          <a:lstStyle/>
          <a:p>
            <a:pPr defTabSz="1219170">
              <a:spcBef>
                <a:spcPts val="800"/>
              </a:spcBef>
              <a:buClr>
                <a:schemeClr val="accent1"/>
              </a:buClr>
              <a:buSzPct val="76000"/>
              <a:defRPr/>
            </a:pPr>
            <a:r>
              <a:rPr lang="es-VE" sz="1800" dirty="0">
                <a:solidFill>
                  <a:srgbClr val="FFFFFF"/>
                </a:solidFill>
                <a:latin typeface="Century Gothic" panose="020B0502020202020204" pitchFamily="34" charset="0"/>
                <a:cs typeface="Arial" pitchFamily="34" charset="0"/>
              </a:rPr>
              <a:t>Dirección de Investigaciones Socioeconómicas - CAF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1208302" y="4216409"/>
            <a:ext cx="9021193" cy="409833"/>
          </a:xfrm>
        </p:spPr>
        <p:txBody>
          <a:bodyPr>
            <a:normAutofit/>
          </a:bodyPr>
          <a:lstStyle/>
          <a:p>
            <a:pPr defTabSz="1219170">
              <a:spcBef>
                <a:spcPts val="800"/>
              </a:spcBef>
              <a:buClr>
                <a:schemeClr val="accent1"/>
              </a:buClr>
              <a:buSzPct val="76000"/>
              <a:defRPr/>
            </a:pPr>
            <a:r>
              <a:rPr lang="es-VE" sz="1800" dirty="0">
                <a:solidFill>
                  <a:srgbClr val="FFFFFF"/>
                </a:solidFill>
                <a:latin typeface="Century Gothic" panose="020B0502020202020204" pitchFamily="34" charset="0"/>
                <a:cs typeface="Arial" pitchFamily="34" charset="0"/>
              </a:rPr>
              <a:t>Mayo de 2019</a:t>
            </a:r>
          </a:p>
        </p:txBody>
      </p:sp>
    </p:spTree>
    <p:extLst>
      <p:ext uri="{BB962C8B-B14F-4D97-AF65-F5344CB8AC3E}">
        <p14:creationId xmlns:p14="http://schemas.microsoft.com/office/powerpoint/2010/main" val="2298676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>
          <a:xfrm>
            <a:off x="613833" y="654555"/>
            <a:ext cx="10861475" cy="589359"/>
          </a:xfrm>
        </p:spPr>
        <p:txBody>
          <a:bodyPr>
            <a:normAutofit/>
          </a:bodyPr>
          <a:lstStyle/>
          <a:p>
            <a:r>
              <a:rPr lang="es-AR" dirty="0">
                <a:latin typeface="Century Gothic" panose="020B0502020202020204" pitchFamily="34" charset="0"/>
              </a:rPr>
              <a:t>2. Índice de capítulos</a:t>
            </a:r>
            <a:endParaRPr lang="es-VE" dirty="0"/>
          </a:p>
        </p:txBody>
      </p:sp>
      <p:sp>
        <p:nvSpPr>
          <p:cNvPr id="9" name="AutoShape 2" descr="http://www.nationsonline.org/gallery/Uruguay/Plaza-Independencia-Montevideo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VE" sz="2400">
              <a:solidFill>
                <a:prstClr val="black"/>
              </a:solidFill>
            </a:endParaRPr>
          </a:p>
        </p:txBody>
      </p:sp>
      <p:sp>
        <p:nvSpPr>
          <p:cNvPr id="10" name="AutoShape 4" descr="http://www.nationsonline.org/gallery/Uruguay/Plaza-Independencia-Montevideo.jpg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VE" sz="2400">
              <a:solidFill>
                <a:prstClr val="black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13833" y="1700951"/>
            <a:ext cx="101438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VE" sz="2400" dirty="0"/>
              <a:t>Macro Tendencias Demográficas y Tecnológicas y Protección Social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AR" sz="2400" dirty="0"/>
              <a:t>Demografía, Cambios tecnológicos y el Futuro del Mercado de Trabajo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AR" sz="2400" dirty="0"/>
              <a:t>Sistemas de Pensiones ante las macro tendencias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AR" sz="2400" dirty="0"/>
              <a:t>Servicios de salud y cuidados frente al envejecimiento poblacional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AR" sz="2400" dirty="0"/>
              <a:t>Sostenibilidad fiscal y Economía Política de las Reformas</a:t>
            </a:r>
          </a:p>
          <a:p>
            <a:endParaRPr lang="es-AR" sz="2400" dirty="0"/>
          </a:p>
          <a:p>
            <a:pPr marL="342900" indent="-342900">
              <a:buFont typeface="+mj-lt"/>
              <a:buAutoNum type="arabicPeriod"/>
            </a:pPr>
            <a:endParaRPr lang="es-VE" sz="2400" b="1" dirty="0"/>
          </a:p>
          <a:p>
            <a:pPr marL="342900" indent="-342900">
              <a:buFont typeface="+mj-lt"/>
              <a:buAutoNum type="arabicPeriod"/>
            </a:pPr>
            <a:endParaRPr lang="es-VE" sz="2400" b="1" dirty="0"/>
          </a:p>
          <a:p>
            <a:pPr marL="342900" indent="-342900">
              <a:buFont typeface="+mj-lt"/>
              <a:buAutoNum type="arabicPeriod"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3228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>
          <a:xfrm>
            <a:off x="207433" y="620186"/>
            <a:ext cx="10861475" cy="589359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s-AR" sz="3000" b="1" dirty="0">
                <a:solidFill>
                  <a:srgbClr val="1AB2CD"/>
                </a:solidFill>
                <a:latin typeface="Century Gothic" panose="020B0502020202020204" pitchFamily="34" charset="0"/>
                <a:ea typeface="DINPro Black" charset="0"/>
                <a:cs typeface="DINPro Black" charset="0"/>
              </a:rPr>
              <a:t>3. Insumos para el RED 2020</a:t>
            </a:r>
          </a:p>
        </p:txBody>
      </p:sp>
      <p:sp>
        <p:nvSpPr>
          <p:cNvPr id="9" name="AutoShape 2" descr="http://www.nationsonline.org/gallery/Uruguay/Plaza-Independencia-Montevideo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VE" sz="2400">
              <a:solidFill>
                <a:prstClr val="black"/>
              </a:solidFill>
            </a:endParaRPr>
          </a:p>
        </p:txBody>
      </p:sp>
      <p:sp>
        <p:nvSpPr>
          <p:cNvPr id="10" name="AutoShape 4" descr="http://www.nationsonline.org/gallery/Uruguay/Plaza-Independencia-Montevideo.jpg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VE" sz="2400">
              <a:solidFill>
                <a:prstClr val="black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6252" y="1756736"/>
            <a:ext cx="1014383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400" dirty="0"/>
              <a:t>Encuesta ECAF 2019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2400" dirty="0"/>
              <a:t>10 grandes ciudades de la región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2400" dirty="0"/>
              <a:t>Decisiones de ahorro para la vejez, cuidados y salud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2400" dirty="0"/>
              <a:t>Opiniones sobre reformas</a:t>
            </a:r>
          </a:p>
          <a:p>
            <a:pPr marL="914400" lvl="1" indent="-457200">
              <a:buFont typeface="+mj-lt"/>
              <a:buAutoNum type="alphaLcParenR"/>
            </a:pPr>
            <a:endParaRPr lang="es-ES" sz="2400" dirty="0"/>
          </a:p>
          <a:p>
            <a:pPr marL="457200" indent="-457200">
              <a:buFont typeface="+mj-lt"/>
              <a:buAutoNum type="arabicPeriod"/>
            </a:pPr>
            <a:r>
              <a:rPr lang="es-ES" sz="2400" dirty="0"/>
              <a:t>Datos administrativos sobre trayectorias laborales y pensiones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2400" dirty="0"/>
              <a:t>Historias laborales formales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2400" dirty="0"/>
              <a:t>Pensiones y desigualdad en esperanza de vida</a:t>
            </a:r>
          </a:p>
          <a:p>
            <a:pPr lvl="1"/>
            <a:endParaRPr lang="es-ES" sz="2400" dirty="0"/>
          </a:p>
          <a:p>
            <a:pPr marL="457200" indent="-457200">
              <a:buFont typeface="+mj-lt"/>
              <a:buAutoNum type="arabicPeriod"/>
            </a:pPr>
            <a:r>
              <a:rPr lang="es-ES" sz="2400" dirty="0"/>
              <a:t>Proyecciones fiscales y el rol de las NTA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VE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VE" sz="2400" dirty="0"/>
          </a:p>
          <a:p>
            <a:pPr marL="342900" indent="-342900">
              <a:buFont typeface="+mj-lt"/>
              <a:buAutoNum type="arabicPeriod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40145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>
          <a:xfrm>
            <a:off x="207433" y="620186"/>
            <a:ext cx="10861475" cy="589359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s-AR" sz="3000" b="1" dirty="0">
                <a:solidFill>
                  <a:srgbClr val="1AB2CD"/>
                </a:solidFill>
                <a:latin typeface="Century Gothic" panose="020B0502020202020204" pitchFamily="34" charset="0"/>
                <a:ea typeface="DINPro Black" charset="0"/>
                <a:cs typeface="DINPro Black" charset="0"/>
              </a:rPr>
              <a:t>3. Insumos: proyecciones fiscales</a:t>
            </a:r>
          </a:p>
        </p:txBody>
      </p:sp>
      <p:sp>
        <p:nvSpPr>
          <p:cNvPr id="9" name="AutoShape 2" descr="http://www.nationsonline.org/gallery/Uruguay/Plaza-Independencia-Montevideo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VE" sz="2400">
              <a:solidFill>
                <a:prstClr val="black"/>
              </a:solidFill>
            </a:endParaRPr>
          </a:p>
        </p:txBody>
      </p:sp>
      <p:sp>
        <p:nvSpPr>
          <p:cNvPr id="10" name="AutoShape 4" descr="http://www.nationsonline.org/gallery/Uruguay/Plaza-Independencia-Montevideo.jpg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VE" sz="2400">
              <a:solidFill>
                <a:prstClr val="black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6252" y="2222561"/>
            <a:ext cx="101438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400" dirty="0"/>
              <a:t>Proyectar gastos e ingresos asociados a educación, salud y pensiones ante distintos escenarios demográficos y tecnológicos es un componente fundamental del reporte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2400" dirty="0"/>
          </a:p>
          <a:p>
            <a:pPr lvl="1"/>
            <a:endParaRPr lang="es-VE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VE" sz="2400" dirty="0"/>
          </a:p>
          <a:p>
            <a:pPr marL="342900" indent="-342900">
              <a:buFont typeface="+mj-lt"/>
              <a:buAutoNum type="arabicPeriod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5464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>
          <a:xfrm>
            <a:off x="613833" y="654555"/>
            <a:ext cx="10861475" cy="589359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s-AR" sz="3000" b="1" dirty="0">
                <a:solidFill>
                  <a:srgbClr val="1AB2CD"/>
                </a:solidFill>
                <a:latin typeface="Century Gothic" panose="020B0502020202020204" pitchFamily="34" charset="0"/>
                <a:ea typeface="DINPro Black" charset="0"/>
                <a:cs typeface="DINPro Black" charset="0"/>
              </a:rPr>
              <a:t>3. Insumos: proyecciones fiscales</a:t>
            </a:r>
          </a:p>
        </p:txBody>
      </p:sp>
      <p:sp>
        <p:nvSpPr>
          <p:cNvPr id="9" name="AutoShape 2" descr="http://www.nationsonline.org/gallery/Uruguay/Plaza-Independencia-Montevideo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VE" sz="2400">
              <a:solidFill>
                <a:prstClr val="black"/>
              </a:solidFill>
            </a:endParaRPr>
          </a:p>
        </p:txBody>
      </p:sp>
      <p:sp>
        <p:nvSpPr>
          <p:cNvPr id="10" name="AutoShape 4" descr="http://www.nationsonline.org/gallery/Uruguay/Plaza-Independencia-Montevideo.jpg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VE" sz="240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/>
              <p:cNvSpPr txBox="1"/>
              <p:nvPr/>
            </p:nvSpPr>
            <p:spPr>
              <a:xfrm>
                <a:off x="1226634" y="1605857"/>
                <a:ext cx="8831766" cy="3095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s-ES" sz="2200" dirty="0"/>
                  <a:t>Identidad contable básica para proyecciones:</a:t>
                </a:r>
              </a:p>
              <a:p>
                <a:pPr marL="285750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endParaRPr lang="es-ES" sz="2200" dirty="0"/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s-AR" sz="30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s-AR" sz="3000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s-AR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s-ES" sz="3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s-ES" sz="30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AR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3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s-AR" sz="3000" i="1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s-AR" sz="30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s-AR" sz="3000" dirty="0"/>
              </a:p>
              <a:p>
                <a:pPr marL="342900" indent="-342900">
                  <a:buFont typeface="+mj-lt"/>
                  <a:buAutoNum type="arabicPeriod"/>
                </a:pPr>
                <a:endParaRPr lang="es-VE" b="1" dirty="0"/>
              </a:p>
              <a:p>
                <a:pPr marL="342900" indent="-342900">
                  <a:buFont typeface="+mj-lt"/>
                  <a:buAutoNum type="arabicPeriod"/>
                </a:pPr>
                <a:endParaRPr lang="es-AR" dirty="0"/>
              </a:p>
            </p:txBody>
          </p:sp>
        </mc:Choice>
        <mc:Fallback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634" y="1605857"/>
                <a:ext cx="8831766" cy="3095078"/>
              </a:xfrm>
              <a:prstGeom prst="rect">
                <a:avLst/>
              </a:prstGeom>
              <a:blipFill>
                <a:blip r:embed="rId2"/>
                <a:stretch>
                  <a:fillRect l="-7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F4ED43C-102F-4994-8A13-960EE30922A8}"/>
              </a:ext>
            </a:extLst>
          </p:cNvPr>
          <p:cNvSpPr txBox="1"/>
          <p:nvPr/>
        </p:nvSpPr>
        <p:spPr>
          <a:xfrm>
            <a:off x="0" y="2657830"/>
            <a:ext cx="7538859" cy="2908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19250" lvl="1" indent="-2762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VE" sz="2200" i="1" dirty="0"/>
              <a:t>g</a:t>
            </a:r>
            <a:r>
              <a:rPr lang="es-VE" sz="2200" dirty="0"/>
              <a:t> – gasto sobre PIB</a:t>
            </a:r>
          </a:p>
          <a:p>
            <a:pPr marL="1619250" lvl="1" indent="-2762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VE" sz="2200" i="1" dirty="0"/>
              <a:t>b</a:t>
            </a:r>
            <a:r>
              <a:rPr lang="es-VE" sz="2200" dirty="0"/>
              <a:t> – beneficio promedio</a:t>
            </a:r>
          </a:p>
          <a:p>
            <a:pPr marL="1619250" lvl="1" indent="-2762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VE" sz="2200" i="1" dirty="0"/>
              <a:t>y</a:t>
            </a:r>
            <a:r>
              <a:rPr lang="es-VE" sz="2200" dirty="0"/>
              <a:t> – PIB per cápita</a:t>
            </a:r>
          </a:p>
          <a:p>
            <a:pPr marL="1619250" lvl="1" indent="-2762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VE" sz="2200" i="1" dirty="0"/>
              <a:t>c</a:t>
            </a:r>
            <a:r>
              <a:rPr lang="es-VE" sz="2200" dirty="0"/>
              <a:t> – tasa de cobertura</a:t>
            </a:r>
          </a:p>
          <a:p>
            <a:pPr marL="1619250" lvl="1" indent="-2762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VE" sz="2200" i="1" dirty="0"/>
              <a:t>n</a:t>
            </a:r>
            <a:r>
              <a:rPr lang="es-VE" sz="2200" dirty="0"/>
              <a:t> – % de grupo etario relevante en población total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54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>
          <a:xfrm>
            <a:off x="613833" y="654555"/>
            <a:ext cx="10861475" cy="589359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s-AR" sz="3000" b="1" dirty="0">
                <a:solidFill>
                  <a:srgbClr val="1AB2CD"/>
                </a:solidFill>
                <a:latin typeface="Century Gothic" panose="020B0502020202020204" pitchFamily="34" charset="0"/>
                <a:ea typeface="DINPro Black" charset="0"/>
                <a:cs typeface="DINPro Black" charset="0"/>
              </a:rPr>
              <a:t>3. Insumos: proyecciones fiscales</a:t>
            </a:r>
          </a:p>
        </p:txBody>
      </p:sp>
      <p:sp>
        <p:nvSpPr>
          <p:cNvPr id="9" name="AutoShape 2" descr="http://www.nationsonline.org/gallery/Uruguay/Plaza-Independencia-Montevideo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VE" sz="2400">
              <a:solidFill>
                <a:prstClr val="black"/>
              </a:solidFill>
            </a:endParaRPr>
          </a:p>
        </p:txBody>
      </p:sp>
      <p:sp>
        <p:nvSpPr>
          <p:cNvPr id="10" name="AutoShape 4" descr="http://www.nationsonline.org/gallery/Uruguay/Plaza-Independencia-Montevideo.jpg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VE" sz="240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/>
              <p:cNvSpPr txBox="1"/>
              <p:nvPr/>
            </p:nvSpPr>
            <p:spPr>
              <a:xfrm>
                <a:off x="817033" y="1750741"/>
                <a:ext cx="10658275" cy="4719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s-ES" sz="3000" dirty="0"/>
                  <a:t>Ejercicio 1:</a:t>
                </a:r>
              </a:p>
              <a:p>
                <a:pPr lvl="1"/>
                <a:r>
                  <a:rPr lang="es-AR" sz="3000" dirty="0"/>
                  <a:t>                                      </a:t>
                </a:r>
                <a14:m>
                  <m:oMath xmlns:m="http://schemas.openxmlformats.org/officeDocument/2006/math">
                    <m:r>
                      <a:rPr lang="es-AR" sz="3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s-AR" sz="3000" i="1">
                        <a:latin typeface="Cambria Math" panose="02040503050406030204" pitchFamily="18" charset="0"/>
                      </a:rPr>
                      <m:t> =</m:t>
                    </m:r>
                    <m:acc>
                      <m:accPr>
                        <m:chr m:val="̅"/>
                        <m:ctrlPr>
                          <a:rPr lang="es-ES" sz="3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s-ES" sz="3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s-ES" sz="3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s-ES" sz="30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s-AR" sz="30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s-AR" sz="3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3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s-AR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30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s-AR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AR" sz="3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s-AR" sz="3000" dirty="0"/>
              </a:p>
              <a:p>
                <a:pPr lvl="1"/>
                <a:endParaRPr lang="es-AR" sz="3000" dirty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s-VE" sz="3000" dirty="0"/>
                  <a:t>Ejercicio 2:</a:t>
                </a:r>
              </a:p>
              <a:p>
                <a:pPr lvl="8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AR" sz="3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3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s-AR" sz="3000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s-ES" sz="3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ES" sz="3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s-ES" sz="3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3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AR" sz="3000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s-AR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3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s-AR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3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AR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AR" sz="30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s-AR" sz="3000" dirty="0"/>
              </a:p>
              <a:p>
                <a:pPr marL="4000500" lvl="8" indent="-342900">
                  <a:buFont typeface="Courier New" panose="02070309020205020404" pitchFamily="49" charset="0"/>
                  <a:buChar char="o"/>
                </a:pPr>
                <a:endParaRPr lang="es-VE" sz="3000" dirty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s-VE" sz="3000" dirty="0"/>
                  <a:t>Ejercicio 3:</a:t>
                </a:r>
              </a:p>
              <a:p>
                <a:pPr lvl="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s-ES" sz="3000" b="0" i="1" smtClean="0">
                          <a:latin typeface="Cambria Math" panose="02040503050406030204" pitchFamily="18" charset="0"/>
                        </a:rPr>
                        <m:t> =∆ </m:t>
                      </m:r>
                      <m:r>
                        <a:rPr lang="es-ES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ES" sz="30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s-ES" sz="3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3000" i="1">
                          <a:latin typeface="Cambria Math" panose="02040503050406030204" pitchFamily="18" charset="0"/>
                        </a:rPr>
                        <m:t>∗ ∆</m:t>
                      </m:r>
                      <m:r>
                        <a:rPr lang="es-E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s-ES" sz="3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AR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AR" sz="30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s-AR" sz="3000" dirty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endParaRPr lang="es-VE" sz="3000" dirty="0"/>
              </a:p>
              <a:p>
                <a:pPr marL="342900" indent="-342900">
                  <a:buFont typeface="+mj-lt"/>
                  <a:buAutoNum type="arabicPeriod"/>
                </a:pPr>
                <a:endParaRPr lang="es-AR" sz="3000" dirty="0"/>
              </a:p>
            </p:txBody>
          </p:sp>
        </mc:Choice>
        <mc:Fallback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33" y="1750741"/>
                <a:ext cx="10658275" cy="4719369"/>
              </a:xfrm>
              <a:prstGeom prst="rect">
                <a:avLst/>
              </a:prstGeom>
              <a:blipFill>
                <a:blip r:embed="rId3"/>
                <a:stretch>
                  <a:fillRect l="-1201" t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978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>
          <a:xfrm>
            <a:off x="665262" y="730413"/>
            <a:ext cx="10861475" cy="589359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s-AR" sz="3000" b="1" dirty="0">
                <a:solidFill>
                  <a:srgbClr val="1AB2CD"/>
                </a:solidFill>
                <a:latin typeface="Century Gothic" panose="020B0502020202020204" pitchFamily="34" charset="0"/>
                <a:ea typeface="DINPro Black" charset="0"/>
                <a:cs typeface="DINPro Black" charset="0"/>
              </a:rPr>
              <a:t>3. Insumos: proyecciones fiscales</a:t>
            </a:r>
          </a:p>
        </p:txBody>
      </p:sp>
      <p:sp>
        <p:nvSpPr>
          <p:cNvPr id="9" name="AutoShape 2" descr="http://www.nationsonline.org/gallery/Uruguay/Plaza-Independencia-Montevideo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VE" sz="2400">
              <a:solidFill>
                <a:prstClr val="black"/>
              </a:solidFill>
            </a:endParaRPr>
          </a:p>
        </p:txBody>
      </p:sp>
      <p:sp>
        <p:nvSpPr>
          <p:cNvPr id="10" name="AutoShape 4" descr="http://www.nationsonline.org/gallery/Uruguay/Plaza-Independencia-Montevideo.jpg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VE" sz="2400">
              <a:solidFill>
                <a:prstClr val="black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6252" y="2222561"/>
            <a:ext cx="101438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400" dirty="0"/>
              <a:t>Proyectar gastos e ingresos asociados a educación, salud y pensiones ante distintos escenarios demográficos y tecnológicos es un componente fundamental del reporte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VE" sz="2400" dirty="0"/>
              <a:t>Trabajo con equipo de CEDLAS para proyecciones de gastos e ingresos de educación y salud y equipo de IERAL para proyecciones de pensiones</a:t>
            </a:r>
          </a:p>
          <a:p>
            <a:pPr lvl="1"/>
            <a:endParaRPr lang="es-VE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VE" sz="2400" dirty="0"/>
          </a:p>
          <a:p>
            <a:pPr marL="342900" indent="-342900">
              <a:buFont typeface="+mj-lt"/>
              <a:buAutoNum type="arabicPeriod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2824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>
          <a:xfrm>
            <a:off x="566252" y="766301"/>
            <a:ext cx="10861475" cy="589359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s-AR" sz="3000" b="1" dirty="0">
                <a:solidFill>
                  <a:srgbClr val="1AB2CD"/>
                </a:solidFill>
                <a:latin typeface="Century Gothic" panose="020B0502020202020204" pitchFamily="34" charset="0"/>
                <a:ea typeface="DINPro Black" charset="0"/>
                <a:cs typeface="DINPro Black" charset="0"/>
              </a:rPr>
              <a:t>3. Insumos: proyecciones fiscales</a:t>
            </a:r>
          </a:p>
        </p:txBody>
      </p:sp>
      <p:sp>
        <p:nvSpPr>
          <p:cNvPr id="9" name="AutoShape 2" descr="http://www.nationsonline.org/gallery/Uruguay/Plaza-Independencia-Montevideo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VE" sz="2400">
              <a:solidFill>
                <a:prstClr val="black"/>
              </a:solidFill>
            </a:endParaRPr>
          </a:p>
        </p:txBody>
      </p:sp>
      <p:sp>
        <p:nvSpPr>
          <p:cNvPr id="10" name="AutoShape 4" descr="http://www.nationsonline.org/gallery/Uruguay/Plaza-Independencia-Montevideo.jpg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VE" sz="2400">
              <a:solidFill>
                <a:prstClr val="black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6252" y="1704976"/>
            <a:ext cx="101438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VE" sz="2400" dirty="0"/>
              <a:t>Potencial de NTA para análisis de perfiles de gasto según edad y proyecciones de impactos fiscales del envejecimiento: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VE" sz="2000" dirty="0" err="1"/>
              <a:t>Cotlear</a:t>
            </a:r>
            <a:r>
              <a:rPr lang="es-VE" sz="2000" dirty="0"/>
              <a:t> ed. 2011. “</a:t>
            </a:r>
            <a:r>
              <a:rPr lang="es-VE" sz="2000" dirty="0" err="1"/>
              <a:t>Population</a:t>
            </a:r>
            <a:r>
              <a:rPr lang="es-VE" sz="2000" dirty="0"/>
              <a:t> </a:t>
            </a:r>
            <a:r>
              <a:rPr lang="es-VE" sz="2000" dirty="0" err="1"/>
              <a:t>Aging</a:t>
            </a:r>
            <a:r>
              <a:rPr lang="es-VE" sz="2000" dirty="0"/>
              <a:t>. </a:t>
            </a:r>
            <a:r>
              <a:rPr lang="es-VE" sz="2000" dirty="0" err="1"/>
              <a:t>Is</a:t>
            </a:r>
            <a:r>
              <a:rPr lang="es-VE" sz="2000" dirty="0"/>
              <a:t> </a:t>
            </a:r>
            <a:r>
              <a:rPr lang="es-VE" sz="2000" dirty="0" err="1"/>
              <a:t>Latin</a:t>
            </a:r>
            <a:r>
              <a:rPr lang="es-VE" sz="2000" dirty="0"/>
              <a:t> </a:t>
            </a:r>
            <a:r>
              <a:rPr lang="es-VE" sz="2000" dirty="0" err="1"/>
              <a:t>America</a:t>
            </a:r>
            <a:r>
              <a:rPr lang="es-VE" sz="2000" dirty="0"/>
              <a:t> </a:t>
            </a:r>
            <a:r>
              <a:rPr lang="es-VE" sz="2000" dirty="0" err="1"/>
              <a:t>Ready</a:t>
            </a:r>
            <a:r>
              <a:rPr lang="es-VE" sz="2000" dirty="0"/>
              <a:t>?”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VE" sz="2000" dirty="0"/>
              <a:t>Argentina: </a:t>
            </a:r>
            <a:r>
              <a:rPr lang="es-VE" sz="2000" dirty="0" err="1"/>
              <a:t>Gragnolati</a:t>
            </a:r>
            <a:r>
              <a:rPr lang="es-VE" sz="2000" dirty="0"/>
              <a:t> et al. 2015. “Los años no vienen solos”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VE" sz="2000" dirty="0"/>
              <a:t>Brasil: </a:t>
            </a:r>
            <a:r>
              <a:rPr lang="es-VE" sz="2000" dirty="0" err="1"/>
              <a:t>Gragnolati</a:t>
            </a:r>
            <a:r>
              <a:rPr lang="es-VE" sz="2000" dirty="0"/>
              <a:t> et al. 2011. “</a:t>
            </a:r>
            <a:r>
              <a:rPr lang="es-VE" sz="2000" dirty="0" err="1"/>
              <a:t>Growing</a:t>
            </a:r>
            <a:r>
              <a:rPr lang="es-VE" sz="2000" dirty="0"/>
              <a:t> </a:t>
            </a:r>
            <a:r>
              <a:rPr lang="es-VE" sz="2000" dirty="0" err="1"/>
              <a:t>old</a:t>
            </a:r>
            <a:r>
              <a:rPr lang="es-VE" sz="2000" dirty="0"/>
              <a:t> in </a:t>
            </a:r>
            <a:r>
              <a:rPr lang="es-VE" sz="2000" dirty="0" err="1"/>
              <a:t>an</a:t>
            </a:r>
            <a:r>
              <a:rPr lang="es-VE" sz="2000" dirty="0"/>
              <a:t> </a:t>
            </a:r>
            <a:r>
              <a:rPr lang="es-VE" sz="2000" dirty="0" err="1"/>
              <a:t>older</a:t>
            </a:r>
            <a:r>
              <a:rPr lang="es-VE" sz="2000" dirty="0"/>
              <a:t> </a:t>
            </a:r>
            <a:r>
              <a:rPr lang="es-VE" sz="2000" dirty="0" err="1"/>
              <a:t>Brazil</a:t>
            </a:r>
            <a:r>
              <a:rPr lang="es-VE" sz="2000" dirty="0"/>
              <a:t>”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VE" sz="2000" dirty="0"/>
              <a:t>Uruguay: </a:t>
            </a:r>
            <a:r>
              <a:rPr lang="es-VE" sz="2000" dirty="0" err="1"/>
              <a:t>Rofman</a:t>
            </a:r>
            <a:r>
              <a:rPr lang="es-VE" sz="2000" dirty="0"/>
              <a:t> et al. 2016. “</a:t>
            </a:r>
            <a:r>
              <a:rPr lang="es-AR" sz="2000" dirty="0"/>
              <a:t>Cambio demográfico y desafíos económicos y sociales en el Uruguay del siglo XXI”</a:t>
            </a:r>
            <a:endParaRPr lang="es-VE" sz="20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s-VE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VE" sz="2400" dirty="0"/>
          </a:p>
          <a:p>
            <a:pPr marL="342900" indent="-342900">
              <a:buFont typeface="+mj-lt"/>
              <a:buAutoNum type="arabicPeriod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34731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21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>
          <a:xfrm>
            <a:off x="613833" y="654555"/>
            <a:ext cx="10861475" cy="589359"/>
          </a:xfrm>
        </p:spPr>
        <p:txBody>
          <a:bodyPr>
            <a:normAutofit/>
          </a:bodyPr>
          <a:lstStyle/>
          <a:p>
            <a:r>
              <a:rPr lang="es-AR" dirty="0">
                <a:latin typeface="Century Gothic" panose="020B0502020202020204" pitchFamily="34" charset="0"/>
              </a:rPr>
              <a:t>Reporte de Economía y Desarrollo 2020</a:t>
            </a:r>
            <a:endParaRPr lang="es-ES_tradnl" dirty="0">
              <a:latin typeface="Century Gothic" panose="020B0502020202020204" pitchFamily="34" charset="0"/>
            </a:endParaRPr>
          </a:p>
          <a:p>
            <a:endParaRPr lang="es-VE" dirty="0"/>
          </a:p>
        </p:txBody>
      </p:sp>
      <p:sp>
        <p:nvSpPr>
          <p:cNvPr id="9" name="AutoShape 2" descr="http://www.nationsonline.org/gallery/Uruguay/Plaza-Independencia-Montevideo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VE" sz="2400">
              <a:solidFill>
                <a:prstClr val="black"/>
              </a:solidFill>
            </a:endParaRPr>
          </a:p>
        </p:txBody>
      </p:sp>
      <p:sp>
        <p:nvSpPr>
          <p:cNvPr id="10" name="AutoShape 4" descr="http://www.nationsonline.org/gallery/Uruguay/Plaza-Independencia-Montevideo.jpg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VE" sz="2400">
              <a:solidFill>
                <a:prstClr val="black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13833" y="2078007"/>
            <a:ext cx="1014383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s-AR" sz="1600" dirty="0"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AR" sz="2600" dirty="0">
                <a:latin typeface="Century Gothic" panose="020B0502020202020204" pitchFamily="34" charset="0"/>
              </a:rPr>
              <a:t>Motivación y Objetivos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600" dirty="0">
                <a:latin typeface="Century Gothic" panose="020B0502020202020204" pitchFamily="34" charset="0"/>
              </a:rPr>
              <a:t>Índice preliminar de contenidos</a:t>
            </a:r>
            <a:endParaRPr lang="es-AR" sz="2600" dirty="0"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AR" sz="2600" dirty="0">
                <a:latin typeface="Century Gothic" panose="020B0502020202020204" pitchFamily="34" charset="0"/>
              </a:rPr>
              <a:t>Insumos</a:t>
            </a:r>
          </a:p>
          <a:p>
            <a:pPr marL="1428750" lvl="2" indent="-514350">
              <a:lnSpc>
                <a:spcPct val="150000"/>
              </a:lnSpc>
              <a:buFont typeface="+mj-lt"/>
              <a:buAutoNum type="alphaUcPeriod"/>
            </a:pPr>
            <a:r>
              <a:rPr lang="es-AR" sz="2600" dirty="0">
                <a:latin typeface="Century Gothic" panose="020B0502020202020204" pitchFamily="34" charset="0"/>
              </a:rPr>
              <a:t>proyecciones fiscales y el rol de las NTA</a:t>
            </a:r>
          </a:p>
          <a:p>
            <a:endParaRPr lang="es-A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7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>
          <a:xfrm>
            <a:off x="613833" y="654555"/>
            <a:ext cx="10861475" cy="589359"/>
          </a:xfrm>
        </p:spPr>
        <p:txBody>
          <a:bodyPr>
            <a:normAutofit/>
          </a:bodyPr>
          <a:lstStyle/>
          <a:p>
            <a:r>
              <a:rPr lang="es-AR" dirty="0">
                <a:latin typeface="Century Gothic" panose="020B0502020202020204" pitchFamily="34" charset="0"/>
              </a:rPr>
              <a:t>1. El Reporte de Economía y Desarrollo</a:t>
            </a:r>
            <a:endParaRPr lang="es-VE" dirty="0"/>
          </a:p>
        </p:txBody>
      </p:sp>
      <p:sp>
        <p:nvSpPr>
          <p:cNvPr id="9" name="AutoShape 2" descr="http://www.nationsonline.org/gallery/Uruguay/Plaza-Independencia-Montevideo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VE" sz="2400">
              <a:solidFill>
                <a:prstClr val="black"/>
              </a:solidFill>
            </a:endParaRPr>
          </a:p>
        </p:txBody>
      </p:sp>
      <p:sp>
        <p:nvSpPr>
          <p:cNvPr id="10" name="AutoShape 4" descr="http://www.nationsonline.org/gallery/Uruguay/Plaza-Independencia-Montevideo.jpg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VE" sz="240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864" y="1709043"/>
            <a:ext cx="3287486" cy="4263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005" y="1709043"/>
            <a:ext cx="3331042" cy="4263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082" y="1709043"/>
            <a:ext cx="3298623" cy="42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7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43802" y="638817"/>
            <a:ext cx="9832183" cy="603173"/>
          </a:xfrm>
        </p:spPr>
        <p:txBody>
          <a:bodyPr>
            <a:normAutofit/>
          </a:bodyPr>
          <a:lstStyle/>
          <a:p>
            <a:r>
              <a:rPr lang="es-AR" dirty="0">
                <a:latin typeface="Century Gothic" panose="020B0502020202020204" pitchFamily="34" charset="0"/>
              </a:rPr>
              <a:t>1. Motivación: envejecimiento demográfico</a:t>
            </a:r>
            <a:endParaRPr lang="es-V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F990000-17EE-F441-9049-1F826D17F15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65" y="1552276"/>
            <a:ext cx="7231798" cy="50766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68360" y="3596640"/>
            <a:ext cx="2316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Fuente: CELADE-CEPAL (2014) en base a </a:t>
            </a:r>
            <a:r>
              <a:rPr lang="es-ES" i="1" dirty="0"/>
              <a:t>World </a:t>
            </a:r>
            <a:r>
              <a:rPr lang="es-ES" i="1" dirty="0" err="1"/>
              <a:t>Population</a:t>
            </a:r>
            <a:r>
              <a:rPr lang="es-ES" i="1" dirty="0"/>
              <a:t> </a:t>
            </a:r>
            <a:r>
              <a:rPr lang="es-ES" i="1" dirty="0" err="1"/>
              <a:t>Prospects</a:t>
            </a:r>
            <a:r>
              <a:rPr lang="es-ES" i="1" dirty="0"/>
              <a:t>. </a:t>
            </a:r>
            <a:r>
              <a:rPr lang="es-ES" i="1" dirty="0" err="1"/>
              <a:t>The</a:t>
            </a:r>
            <a:r>
              <a:rPr lang="es-ES" i="1" dirty="0"/>
              <a:t> 2012 </a:t>
            </a:r>
            <a:r>
              <a:rPr lang="es-ES" i="1" dirty="0" err="1"/>
              <a:t>Revision</a:t>
            </a:r>
            <a:r>
              <a:rPr lang="es-ES" i="1" dirty="0"/>
              <a:t>.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23937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>
          <a:xfrm>
            <a:off x="613833" y="654555"/>
            <a:ext cx="10861475" cy="589359"/>
          </a:xfrm>
        </p:spPr>
        <p:txBody>
          <a:bodyPr>
            <a:noAutofit/>
          </a:bodyPr>
          <a:lstStyle/>
          <a:p>
            <a:r>
              <a:rPr lang="es-AR" sz="2800" dirty="0">
                <a:latin typeface="Century Gothic" panose="020B0502020202020204" pitchFamily="34" charset="0"/>
              </a:rPr>
              <a:t>1. Motivación: envejecimiento demográfico y protección social</a:t>
            </a:r>
            <a:endParaRPr lang="es-VE" sz="2800" dirty="0"/>
          </a:p>
        </p:txBody>
      </p:sp>
      <p:sp>
        <p:nvSpPr>
          <p:cNvPr id="9" name="AutoShape 2" descr="http://www.nationsonline.org/gallery/Uruguay/Plaza-Independencia-Montevideo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VE" sz="2400">
              <a:solidFill>
                <a:prstClr val="black"/>
              </a:solidFill>
            </a:endParaRPr>
          </a:p>
        </p:txBody>
      </p:sp>
      <p:sp>
        <p:nvSpPr>
          <p:cNvPr id="10" name="AutoShape 4" descr="http://www.nationsonline.org/gallery/Uruguay/Plaza-Independencia-Montevideo.jpg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VE" sz="2400">
              <a:solidFill>
                <a:prstClr val="black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13833" y="2199696"/>
            <a:ext cx="10143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s-AR" sz="2600" dirty="0">
                <a:latin typeface="Century Gothic" panose="020B0502020202020204" pitchFamily="34" charset="0"/>
              </a:rPr>
              <a:t>La región experimenta un proceso de envejecimiento demográfico que supone desafíos para los esquemas de protección social y que tiene algunas características sobresalientes en comparación con la experiencia previa de los países desarrollados: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AR" sz="2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0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43802" y="638817"/>
            <a:ext cx="10563535" cy="603173"/>
          </a:xfrm>
        </p:spPr>
        <p:txBody>
          <a:bodyPr>
            <a:noAutofit/>
          </a:bodyPr>
          <a:lstStyle/>
          <a:p>
            <a:r>
              <a:rPr lang="es-AR" dirty="0">
                <a:latin typeface="Century Gothic" panose="020B0502020202020204" pitchFamily="34" charset="0"/>
              </a:rPr>
              <a:t>1. Motivación: envejecimiento rápido</a:t>
            </a:r>
            <a:endParaRPr lang="es-VE" dirty="0"/>
          </a:p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F990000-17EE-F441-9049-1F826D17F15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30826" y="5239173"/>
            <a:ext cx="231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Fuente: BID (2018) en base a </a:t>
            </a:r>
            <a:r>
              <a:rPr lang="es-AR" dirty="0"/>
              <a:t>ONU (2017)</a:t>
            </a:r>
            <a:endParaRPr lang="es-AR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848" y="1069330"/>
            <a:ext cx="5907685" cy="55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5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F990000-17EE-F441-9049-1F826D17F15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graphicFrame>
        <p:nvGraphicFramePr>
          <p:cNvPr id="7" name="Gráfico 2">
            <a:extLst>
              <a:ext uri="{FF2B5EF4-FFF2-40B4-BE49-F238E27FC236}">
                <a16:creationId xmlns:a16="http://schemas.microsoft.com/office/drawing/2014/main" id="{3590081C-79B2-4DB5-A4EE-D306BE66DB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500688"/>
              </p:ext>
            </p:extLst>
          </p:nvPr>
        </p:nvGraphicFramePr>
        <p:xfrm>
          <a:off x="396759" y="1037063"/>
          <a:ext cx="9996178" cy="5143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73949" y="5417095"/>
            <a:ext cx="231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Fuente: </a:t>
            </a:r>
            <a:r>
              <a:rPr lang="en-US" dirty="0"/>
              <a:t>CAF (2018)</a:t>
            </a:r>
            <a:endParaRPr lang="es-AR" i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43802" y="341217"/>
            <a:ext cx="10171652" cy="603173"/>
          </a:xfrm>
        </p:spPr>
        <p:txBody>
          <a:bodyPr>
            <a:noAutofit/>
          </a:bodyPr>
          <a:lstStyle/>
          <a:p>
            <a:r>
              <a:rPr lang="es-AR" dirty="0">
                <a:latin typeface="Century Gothic" panose="020B0502020202020204" pitchFamily="34" charset="0"/>
              </a:rPr>
              <a:t>1. Motivación: envejecimiento a menores niveles de PIB per cápita</a:t>
            </a:r>
            <a:endParaRPr lang="es-VE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2356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F990000-17EE-F441-9049-1F826D17F15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43802" y="446049"/>
            <a:ext cx="10719652" cy="795941"/>
          </a:xfrm>
        </p:spPr>
        <p:txBody>
          <a:bodyPr>
            <a:noAutofit/>
          </a:bodyPr>
          <a:lstStyle/>
          <a:p>
            <a:r>
              <a:rPr lang="es-AR" dirty="0">
                <a:latin typeface="Century Gothic" panose="020B0502020202020204" pitchFamily="34" charset="0"/>
              </a:rPr>
              <a:t>1. Motivación: envejecimiento con altos niveles de informalidad</a:t>
            </a:r>
            <a:endParaRPr lang="es-VE" dirty="0"/>
          </a:p>
          <a:p>
            <a:endParaRPr lang="es-A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BEC45-BC11-471F-B898-89962294D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02" y="1427355"/>
            <a:ext cx="9385822" cy="47873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73949" y="5684724"/>
            <a:ext cx="231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Fuente: </a:t>
            </a:r>
            <a:r>
              <a:rPr lang="en-US" dirty="0"/>
              <a:t>CAF (2018)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418147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>
          <a:xfrm>
            <a:off x="613833" y="654555"/>
            <a:ext cx="10861475" cy="589359"/>
          </a:xfrm>
        </p:spPr>
        <p:txBody>
          <a:bodyPr>
            <a:normAutofit/>
          </a:bodyPr>
          <a:lstStyle/>
          <a:p>
            <a:r>
              <a:rPr lang="es-AR" dirty="0">
                <a:latin typeface="Century Gothic" panose="020B0502020202020204" pitchFamily="34" charset="0"/>
              </a:rPr>
              <a:t>1. Objetivo del RED 2020</a:t>
            </a:r>
            <a:endParaRPr lang="es-VE" dirty="0"/>
          </a:p>
        </p:txBody>
      </p:sp>
      <p:sp>
        <p:nvSpPr>
          <p:cNvPr id="9" name="AutoShape 2" descr="http://www.nationsonline.org/gallery/Uruguay/Plaza-Independencia-Montevideo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VE" sz="2400">
              <a:solidFill>
                <a:prstClr val="black"/>
              </a:solidFill>
            </a:endParaRPr>
          </a:p>
        </p:txBody>
      </p:sp>
      <p:sp>
        <p:nvSpPr>
          <p:cNvPr id="10" name="AutoShape 4" descr="http://www.nationsonline.org/gallery/Uruguay/Plaza-Independencia-Montevideo.jpg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VE" sz="2400">
              <a:solidFill>
                <a:prstClr val="black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13833" y="1709043"/>
            <a:ext cx="1014383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AR" sz="2400" dirty="0"/>
              <a:t>Analizar cómo las tendencias demográficas y tecnológicas afectan la sostenibilidad de los sistemas de pensiones y de salud en la región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AR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AR" sz="2200" dirty="0"/>
              <a:t>Realizar proyecciones a 50 años gastos sociales en educación, salud y pensiones e ingresos de salud y pensiones</a:t>
            </a:r>
          </a:p>
          <a:p>
            <a:pPr lvl="1"/>
            <a:endParaRPr lang="es-A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400" dirty="0"/>
              <a:t>Discutir alternativas de reformas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AR" sz="2200" dirty="0"/>
              <a:t>En particular proponer diseños con “estabilizadores automáticos”</a:t>
            </a:r>
            <a:endParaRPr lang="es-ES" sz="22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AR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AR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6736118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8062</TotalTime>
  <Words>865</Words>
  <Application>Microsoft Office PowerPoint</Application>
  <PresentationFormat>Widescreen</PresentationFormat>
  <Paragraphs>106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Century Gothic</vt:lpstr>
      <vt:lpstr>Courier New</vt:lpstr>
      <vt:lpstr>DINPro</vt:lpstr>
      <vt:lpstr>DINPro Black</vt:lpstr>
      <vt:lpstr>DINPro Light</vt:lpstr>
      <vt:lpstr>DINPro Medium</vt:lpstr>
      <vt:lpstr>Wingdings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HATRICK, AGUSTINA</dc:creator>
  <cp:lastModifiedBy>Guillermo Alves</cp:lastModifiedBy>
  <cp:revision>504</cp:revision>
  <dcterms:created xsi:type="dcterms:W3CDTF">2018-02-09T21:17:02Z</dcterms:created>
  <dcterms:modified xsi:type="dcterms:W3CDTF">2019-05-20T01:15:04Z</dcterms:modified>
</cp:coreProperties>
</file>